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8.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0.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1.xml" ContentType="application/vnd.openxmlformats-officedocument.theme+xml"/>
  <Override PartName="/ppt/slideLayouts/slideLayout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671" r:id="rId3"/>
    <p:sldMasterId id="2147483662" r:id="rId4"/>
    <p:sldMasterId id="2147483738" r:id="rId5"/>
    <p:sldMasterId id="2147483735" r:id="rId6"/>
    <p:sldMasterId id="2147483664" r:id="rId7"/>
    <p:sldMasterId id="2147483666" r:id="rId8"/>
    <p:sldMasterId id="2147483716" r:id="rId9"/>
    <p:sldMasterId id="2147483680" r:id="rId10"/>
    <p:sldMasterId id="2147483720" r:id="rId11"/>
    <p:sldMasterId id="2147483706" r:id="rId12"/>
  </p:sldMasterIdLst>
  <p:notesMasterIdLst>
    <p:notesMasterId r:id="rId47"/>
  </p:notesMasterIdLst>
  <p:sldIdLst>
    <p:sldId id="303" r:id="rId13"/>
    <p:sldId id="327" r:id="rId14"/>
    <p:sldId id="358" r:id="rId15"/>
    <p:sldId id="365" r:id="rId16"/>
    <p:sldId id="366" r:id="rId17"/>
    <p:sldId id="367" r:id="rId18"/>
    <p:sldId id="357" r:id="rId19"/>
    <p:sldId id="360" r:id="rId20"/>
    <p:sldId id="359" r:id="rId21"/>
    <p:sldId id="361" r:id="rId22"/>
    <p:sldId id="363" r:id="rId23"/>
    <p:sldId id="362" r:id="rId24"/>
    <p:sldId id="364" r:id="rId25"/>
    <p:sldId id="369" r:id="rId26"/>
    <p:sldId id="330" r:id="rId27"/>
    <p:sldId id="331" r:id="rId28"/>
    <p:sldId id="332" r:id="rId29"/>
    <p:sldId id="333" r:id="rId30"/>
    <p:sldId id="334" r:id="rId31"/>
    <p:sldId id="337" r:id="rId32"/>
    <p:sldId id="338" r:id="rId33"/>
    <p:sldId id="340" r:id="rId34"/>
    <p:sldId id="339" r:id="rId35"/>
    <p:sldId id="343" r:id="rId36"/>
    <p:sldId id="305" r:id="rId37"/>
    <p:sldId id="318" r:id="rId38"/>
    <p:sldId id="320" r:id="rId39"/>
    <p:sldId id="321" r:id="rId40"/>
    <p:sldId id="324" r:id="rId41"/>
    <p:sldId id="326" r:id="rId42"/>
    <p:sldId id="325" r:id="rId43"/>
    <p:sldId id="323" r:id="rId44"/>
    <p:sldId id="370" r:id="rId45"/>
    <p:sldId id="37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CB9"/>
    <a:srgbClr val="0063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37" autoAdjust="0"/>
    <p:restoredTop sz="94656"/>
  </p:normalViewPr>
  <p:slideViewPr>
    <p:cSldViewPr snapToGrid="0">
      <p:cViewPr>
        <p:scale>
          <a:sx n="100" d="100"/>
          <a:sy n="100" d="100"/>
        </p:scale>
        <p:origin x="144" y="9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34.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var/folders/gl/9hmqgnhd1j1gy02p612jv539yd62kx/T/com.microsoft.Outlook/Outlook%20Temp/interIndividualVariation_loops%5b3%5d.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tpastinen/Desktop/Center_Operations/Copy%20of%20interIndividualVariation_loops_methcor_overlap(1).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Users/tpastinen/Desktop/ASHG2019/ALL_ASM_counts_Fisher.filter_snp.30X.p0.001.binom0.05.rare.gnomad.rank.combined_3.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Users/tpastinen/Desktop/ASHG2019/ALL_ASM_counts_Fisher.filter_snp.30X.p0.001.binom0.05.rare.gnomad.rank.combined_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Contact</a:t>
            </a:r>
            <a:r>
              <a:rPr lang="en-US" baseline="0"/>
              <a:t> frequency vs. DMR correlation</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'[Copy of interIndividualVariation_loops_methcor_overlap(1).xlsx]1Kb_overhang'!$L$18</c:f>
              <c:strCache>
                <c:ptCount val="1"/>
                <c:pt idx="0">
                  <c:v># of peaks (Z.score &gt; 1.5)</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'[1]1Kb_overhang'!$M$18:$T$18</c:f>
              <c:numCache>
                <c:formatCode>General</c:formatCode>
                <c:ptCount val="8"/>
                <c:pt idx="0">
                  <c:v>883768.0</c:v>
                </c:pt>
                <c:pt idx="1">
                  <c:v>319131.0</c:v>
                </c:pt>
                <c:pt idx="2">
                  <c:v>185847.0</c:v>
                </c:pt>
                <c:pt idx="3">
                  <c:v>127223.0</c:v>
                </c:pt>
                <c:pt idx="4">
                  <c:v>87529.0</c:v>
                </c:pt>
                <c:pt idx="5">
                  <c:v>64940.0</c:v>
                </c:pt>
                <c:pt idx="6">
                  <c:v>54725.0</c:v>
                </c:pt>
                <c:pt idx="7">
                  <c:v>68767.0</c:v>
                </c:pt>
              </c:numCache>
            </c:numRef>
          </c:val>
          <c:smooth val="0"/>
        </c:ser>
        <c:dLbls>
          <c:showLegendKey val="0"/>
          <c:showVal val="0"/>
          <c:showCatName val="0"/>
          <c:showSerName val="0"/>
          <c:showPercent val="0"/>
          <c:showBubbleSize val="0"/>
        </c:dLbls>
        <c:marker val="1"/>
        <c:smooth val="0"/>
        <c:axId val="-656678560"/>
        <c:axId val="-656652816"/>
      </c:lineChart>
      <c:lineChart>
        <c:grouping val="standard"/>
        <c:varyColors val="0"/>
        <c:ser>
          <c:idx val="1"/>
          <c:order val="1"/>
          <c:tx>
            <c:strRef>
              <c:f>'[Copy of interIndividualVariation_loops_methcor_overlap(1).xlsx]1Kb_overhang'!$L$19</c:f>
              <c:strCache>
                <c:ptCount val="1"/>
                <c:pt idx="0">
                  <c:v>% overlapping DMR corr (r &gt; 0.5, p&lt;0.05)</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'[1]1Kb_overhang'!$M$19:$T$19</c:f>
              <c:numCache>
                <c:formatCode>0%</c:formatCode>
                <c:ptCount val="8"/>
                <c:pt idx="0">
                  <c:v>0.235333254881372</c:v>
                </c:pt>
                <c:pt idx="1">
                  <c:v>0.26964162052574</c:v>
                </c:pt>
                <c:pt idx="2">
                  <c:v>0.286364590227445</c:v>
                </c:pt>
                <c:pt idx="3">
                  <c:v>0.309181515920863</c:v>
                </c:pt>
                <c:pt idx="4">
                  <c:v>0.325332175621794</c:v>
                </c:pt>
                <c:pt idx="5">
                  <c:v>0.337573144441022</c:v>
                </c:pt>
                <c:pt idx="6">
                  <c:v>0.352855185015989</c:v>
                </c:pt>
                <c:pt idx="7">
                  <c:v>0.365364200852153</c:v>
                </c:pt>
              </c:numCache>
            </c:numRef>
          </c:val>
          <c:smooth val="0"/>
        </c:ser>
        <c:dLbls>
          <c:showLegendKey val="0"/>
          <c:showVal val="0"/>
          <c:showCatName val="0"/>
          <c:showSerName val="0"/>
          <c:showPercent val="0"/>
          <c:showBubbleSize val="0"/>
        </c:dLbls>
        <c:marker val="1"/>
        <c:smooth val="0"/>
        <c:axId val="-657911648"/>
        <c:axId val="-656667424"/>
      </c:lineChart>
      <c:catAx>
        <c:axId val="-6566785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individuals</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6652816"/>
        <c:crosses val="autoZero"/>
        <c:auto val="1"/>
        <c:lblAlgn val="ctr"/>
        <c:lblOffset val="100"/>
        <c:noMultiLvlLbl val="0"/>
      </c:catAx>
      <c:valAx>
        <c:axId val="-656652816"/>
        <c:scaling>
          <c:logBase val="10.0"/>
          <c:orientation val="minMax"/>
          <c:min val="1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t>
                </a:r>
                <a:r>
                  <a:rPr lang="en-US" baseline="0" dirty="0"/>
                  <a:t> of </a:t>
                </a:r>
                <a:r>
                  <a:rPr lang="en-US" baseline="0" dirty="0" smtClean="0"/>
                  <a:t>peaks</a:t>
                </a:r>
                <a:endParaRPr lang="en-US"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6678560"/>
        <c:crosses val="autoZero"/>
        <c:crossBetween val="between"/>
      </c:valAx>
      <c:valAx>
        <c:axId val="-656667424"/>
        <c:scaling>
          <c:orientation val="minMax"/>
          <c:min val="0.2"/>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Proportion wih</a:t>
                </a:r>
                <a:r>
                  <a:rPr lang="en-US" baseline="0"/>
                  <a:t> significant DMR</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7911648"/>
        <c:crosses val="max"/>
        <c:crossBetween val="between"/>
      </c:valAx>
      <c:catAx>
        <c:axId val="-657911648"/>
        <c:scaling>
          <c:orientation val="minMax"/>
        </c:scaling>
        <c:delete val="1"/>
        <c:axPos val="b"/>
        <c:majorTickMark val="out"/>
        <c:minorTickMark val="none"/>
        <c:tickLblPos val="nextTo"/>
        <c:crossAx val="-656667424"/>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Contact</a:t>
            </a:r>
            <a:r>
              <a:rPr lang="en-US" baseline="0"/>
              <a:t> sharing btw individuals and characteristics of loops</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'1Kb_overhang'!$L$20</c:f>
              <c:strCache>
                <c:ptCount val="1"/>
                <c:pt idx="0">
                  <c:v>Median contact distance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'1Kb_overhang'!$M$20:$T$20</c:f>
              <c:numCache>
                <c:formatCode>General</c:formatCode>
                <c:ptCount val="8"/>
                <c:pt idx="0">
                  <c:v>345000.0</c:v>
                </c:pt>
                <c:pt idx="1">
                  <c:v>315000.0</c:v>
                </c:pt>
                <c:pt idx="2">
                  <c:v>305000.0</c:v>
                </c:pt>
                <c:pt idx="3">
                  <c:v>285000.0</c:v>
                </c:pt>
                <c:pt idx="4">
                  <c:v>265000.0</c:v>
                </c:pt>
                <c:pt idx="5">
                  <c:v>250000.0</c:v>
                </c:pt>
                <c:pt idx="6">
                  <c:v>230000.0</c:v>
                </c:pt>
                <c:pt idx="7">
                  <c:v>215000.0</c:v>
                </c:pt>
              </c:numCache>
            </c:numRef>
          </c:val>
          <c:smooth val="0"/>
        </c:ser>
        <c:dLbls>
          <c:showLegendKey val="0"/>
          <c:showVal val="0"/>
          <c:showCatName val="0"/>
          <c:showSerName val="0"/>
          <c:showPercent val="0"/>
          <c:showBubbleSize val="0"/>
        </c:dLbls>
        <c:marker val="1"/>
        <c:smooth val="0"/>
        <c:axId val="-657916896"/>
        <c:axId val="-657905568"/>
      </c:lineChart>
      <c:lineChart>
        <c:grouping val="standard"/>
        <c:varyColors val="0"/>
        <c:ser>
          <c:idx val="1"/>
          <c:order val="1"/>
          <c:tx>
            <c:strRef>
              <c:f>'1Kb_overhang'!$L$21</c:f>
              <c:strCache>
                <c:ptCount val="1"/>
                <c:pt idx="0">
                  <c:v>Promoter (&lt;=1kb)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'1Kb_overhang'!$M$21:$T$21</c:f>
              <c:numCache>
                <c:formatCode>0.00</c:formatCode>
                <c:ptCount val="8"/>
                <c:pt idx="0">
                  <c:v>0.237539075</c:v>
                </c:pt>
                <c:pt idx="1">
                  <c:v>0.254441529</c:v>
                </c:pt>
                <c:pt idx="2">
                  <c:v>0.260752298</c:v>
                </c:pt>
                <c:pt idx="3">
                  <c:v>0.272744374</c:v>
                </c:pt>
                <c:pt idx="4">
                  <c:v>0.274129178</c:v>
                </c:pt>
                <c:pt idx="5">
                  <c:v>0.27757054</c:v>
                </c:pt>
                <c:pt idx="6">
                  <c:v>0.28944893</c:v>
                </c:pt>
                <c:pt idx="7">
                  <c:v>0.323702054</c:v>
                </c:pt>
              </c:numCache>
            </c:numRef>
          </c:val>
          <c:smooth val="0"/>
        </c:ser>
        <c:dLbls>
          <c:showLegendKey val="0"/>
          <c:showVal val="0"/>
          <c:showCatName val="0"/>
          <c:showSerName val="0"/>
          <c:showPercent val="0"/>
          <c:showBubbleSize val="0"/>
        </c:dLbls>
        <c:marker val="1"/>
        <c:smooth val="0"/>
        <c:axId val="-658359344"/>
        <c:axId val="-658084208"/>
      </c:lineChart>
      <c:catAx>
        <c:axId val="-6579168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individuals</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7905568"/>
        <c:crosses val="autoZero"/>
        <c:auto val="1"/>
        <c:lblAlgn val="ctr"/>
        <c:lblOffset val="100"/>
        <c:noMultiLvlLbl val="0"/>
      </c:catAx>
      <c:valAx>
        <c:axId val="-657905568"/>
        <c:scaling>
          <c:orientation val="minMax"/>
          <c:min val="2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smtClean="0"/>
                  <a:t>Distance (</a:t>
                </a:r>
                <a:r>
                  <a:rPr lang="en-US" dirty="0" err="1" smtClean="0"/>
                  <a:t>bp</a:t>
                </a:r>
                <a:r>
                  <a:rPr lang="en-US" dirty="0" smtClean="0"/>
                  <a:t>)</a:t>
                </a:r>
                <a:endParaRPr lang="en-US"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7916896"/>
        <c:crosses val="autoZero"/>
        <c:crossBetween val="between"/>
      </c:valAx>
      <c:valAx>
        <c:axId val="-658084208"/>
        <c:scaling>
          <c:orientation val="minMax"/>
          <c:min val="0.2"/>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proportion overlapping TSS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359344"/>
        <c:crosses val="max"/>
        <c:crossBetween val="between"/>
      </c:valAx>
      <c:catAx>
        <c:axId val="-658359344"/>
        <c:scaling>
          <c:orientation val="minMax"/>
        </c:scaling>
        <c:delete val="1"/>
        <c:axPos val="b"/>
        <c:majorTickMark val="out"/>
        <c:minorTickMark val="none"/>
        <c:tickLblPos val="nextTo"/>
        <c:crossAx val="-658084208"/>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ALL_ASM_counts_Fisher.filter_sn!$K$4</c:f>
              <c:strCache>
                <c:ptCount val="1"/>
                <c:pt idx="0">
                  <c:v>enrichment (fold)</c:v>
                </c:pt>
              </c:strCache>
            </c:strRef>
          </c:tx>
          <c:spPr>
            <a:ln w="28575" cap="rnd">
              <a:solidFill>
                <a:schemeClr val="accent3"/>
              </a:solidFill>
              <a:round/>
            </a:ln>
            <a:effectLst/>
          </c:spPr>
          <c:marker>
            <c:symbol val="none"/>
          </c:marker>
          <c:cat>
            <c:strRef>
              <c:f>ALL_ASM_counts_Fisher.filter_sn!$L$3:$R$3</c:f>
              <c:strCache>
                <c:ptCount val="7"/>
                <c:pt idx="0">
                  <c:v>0-100</c:v>
                </c:pt>
                <c:pt idx="1">
                  <c:v>100-300</c:v>
                </c:pt>
                <c:pt idx="2">
                  <c:v>300-500</c:v>
                </c:pt>
                <c:pt idx="3">
                  <c:v>500-1000</c:v>
                </c:pt>
                <c:pt idx="4">
                  <c:v>1000-2000</c:v>
                </c:pt>
                <c:pt idx="5">
                  <c:v>2000-5000</c:v>
                </c:pt>
                <c:pt idx="6">
                  <c:v>5000-10000</c:v>
                </c:pt>
              </c:strCache>
            </c:strRef>
          </c:cat>
          <c:val>
            <c:numRef>
              <c:f>ALL_ASM_counts_Fisher.filter_sn!$L$4:$R$4</c:f>
              <c:numCache>
                <c:formatCode>General</c:formatCode>
                <c:ptCount val="7"/>
                <c:pt idx="0">
                  <c:v>11.73317884513748</c:v>
                </c:pt>
                <c:pt idx="1">
                  <c:v>6.358780999968426</c:v>
                </c:pt>
                <c:pt idx="2">
                  <c:v>5.042180918717839</c:v>
                </c:pt>
                <c:pt idx="3">
                  <c:v>4.000791417526536</c:v>
                </c:pt>
                <c:pt idx="4">
                  <c:v>2.775380444335248</c:v>
                </c:pt>
                <c:pt idx="5">
                  <c:v>1.69255955427306</c:v>
                </c:pt>
                <c:pt idx="6">
                  <c:v>1.081656386362468</c:v>
                </c:pt>
              </c:numCache>
            </c:numRef>
          </c:val>
          <c:smooth val="0"/>
        </c:ser>
        <c:ser>
          <c:idx val="0"/>
          <c:order val="1"/>
          <c:tx>
            <c:strRef>
              <c:f>ALL_ASM_counts_Fisher.filter_sn!$K$4</c:f>
              <c:strCache>
                <c:ptCount val="1"/>
                <c:pt idx="0">
                  <c:v>enrichment (fold)</c:v>
                </c:pt>
              </c:strCache>
            </c:strRef>
          </c:tx>
          <c:spPr>
            <a:ln w="28575" cap="rnd">
              <a:solidFill>
                <a:srgbClr val="FF0000"/>
              </a:solidFill>
              <a:round/>
            </a:ln>
            <a:effectLst/>
          </c:spPr>
          <c:marker>
            <c:symbol val="none"/>
          </c:marker>
          <c:cat>
            <c:strRef>
              <c:f>ALL_ASM_counts_Fisher.filter_sn!$L$3:$R$3</c:f>
              <c:strCache>
                <c:ptCount val="7"/>
                <c:pt idx="0">
                  <c:v>0-100</c:v>
                </c:pt>
                <c:pt idx="1">
                  <c:v>100-300</c:v>
                </c:pt>
                <c:pt idx="2">
                  <c:v>300-500</c:v>
                </c:pt>
                <c:pt idx="3">
                  <c:v>500-1000</c:v>
                </c:pt>
                <c:pt idx="4">
                  <c:v>1000-2000</c:v>
                </c:pt>
                <c:pt idx="5">
                  <c:v>2000-5000</c:v>
                </c:pt>
                <c:pt idx="6">
                  <c:v>5000-10000</c:v>
                </c:pt>
              </c:strCache>
            </c:strRef>
          </c:cat>
          <c:val>
            <c:numRef>
              <c:f>ALL_ASM_counts_Fisher.filter_sn!$L$16:$R$16</c:f>
              <c:numCache>
                <c:formatCode>General</c:formatCode>
                <c:ptCount val="7"/>
                <c:pt idx="0">
                  <c:v>11.91508261561934</c:v>
                </c:pt>
                <c:pt idx="1">
                  <c:v>6.796823949296407</c:v>
                </c:pt>
                <c:pt idx="2">
                  <c:v>4.85657349408139</c:v>
                </c:pt>
                <c:pt idx="3">
                  <c:v>3.955472737806312</c:v>
                </c:pt>
                <c:pt idx="4">
                  <c:v>2.547830790937691</c:v>
                </c:pt>
                <c:pt idx="5">
                  <c:v>1.575159584835834</c:v>
                </c:pt>
                <c:pt idx="6">
                  <c:v>0.998263365739963</c:v>
                </c:pt>
              </c:numCache>
            </c:numRef>
          </c:val>
          <c:smooth val="0"/>
        </c:ser>
        <c:dLbls>
          <c:showLegendKey val="0"/>
          <c:showVal val="0"/>
          <c:showCatName val="0"/>
          <c:showSerName val="0"/>
          <c:showPercent val="0"/>
          <c:showBubbleSize val="0"/>
        </c:dLbls>
        <c:smooth val="0"/>
        <c:axId val="-1010850992"/>
        <c:axId val="-654796512"/>
      </c:lineChart>
      <c:catAx>
        <c:axId val="-101085099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Rare ASM - Personal variant distance (bp)</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54796512"/>
        <c:crosses val="autoZero"/>
        <c:auto val="1"/>
        <c:lblAlgn val="ctr"/>
        <c:lblOffset val="100"/>
        <c:noMultiLvlLbl val="0"/>
      </c:catAx>
      <c:valAx>
        <c:axId val="-654796512"/>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Fold enrichment of rare SNV - rare ASM</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10850992"/>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ALL_ASM_counts_Fisher.filter_sn!$K$4</c:f>
              <c:strCache>
                <c:ptCount val="1"/>
                <c:pt idx="0">
                  <c:v>enrichment (fold)</c:v>
                </c:pt>
              </c:strCache>
            </c:strRef>
          </c:tx>
          <c:spPr>
            <a:ln w="28575" cap="rnd">
              <a:solidFill>
                <a:schemeClr val="accent3"/>
              </a:solidFill>
              <a:round/>
            </a:ln>
            <a:effectLst/>
          </c:spPr>
          <c:marker>
            <c:symbol val="none"/>
          </c:marker>
          <c:cat>
            <c:strRef>
              <c:f>ALL_ASM_counts_Fisher.filter_sn!$L$3:$R$3</c:f>
              <c:strCache>
                <c:ptCount val="7"/>
                <c:pt idx="0">
                  <c:v>0-100</c:v>
                </c:pt>
                <c:pt idx="1">
                  <c:v>100-300</c:v>
                </c:pt>
                <c:pt idx="2">
                  <c:v>300-500</c:v>
                </c:pt>
                <c:pt idx="3">
                  <c:v>500-1000</c:v>
                </c:pt>
                <c:pt idx="4">
                  <c:v>1000-2000</c:v>
                </c:pt>
                <c:pt idx="5">
                  <c:v>2000-5000</c:v>
                </c:pt>
                <c:pt idx="6">
                  <c:v>5000-10000</c:v>
                </c:pt>
              </c:strCache>
            </c:strRef>
          </c:cat>
          <c:val>
            <c:numRef>
              <c:f>ALL_ASM_counts_Fisher.filter_sn!$L$20:$R$20</c:f>
              <c:numCache>
                <c:formatCode>General</c:formatCode>
                <c:ptCount val="7"/>
                <c:pt idx="0">
                  <c:v>9.07680054248021</c:v>
                </c:pt>
                <c:pt idx="1">
                  <c:v>4.65982097330374</c:v>
                </c:pt>
                <c:pt idx="2">
                  <c:v>3.633172981674495</c:v>
                </c:pt>
                <c:pt idx="3">
                  <c:v>2.938836887648343</c:v>
                </c:pt>
                <c:pt idx="4">
                  <c:v>2.200275601253512</c:v>
                </c:pt>
                <c:pt idx="5">
                  <c:v>1.475383643558745</c:v>
                </c:pt>
                <c:pt idx="6">
                  <c:v>0.975082262504408</c:v>
                </c:pt>
              </c:numCache>
            </c:numRef>
          </c:val>
          <c:smooth val="0"/>
        </c:ser>
        <c:ser>
          <c:idx val="0"/>
          <c:order val="1"/>
          <c:tx>
            <c:strRef>
              <c:f>ALL_ASM_counts_Fisher.filter_sn!$K$4</c:f>
              <c:strCache>
                <c:ptCount val="1"/>
                <c:pt idx="0">
                  <c:v>enrichment (fold)</c:v>
                </c:pt>
              </c:strCache>
            </c:strRef>
          </c:tx>
          <c:spPr>
            <a:ln w="28575" cap="rnd">
              <a:solidFill>
                <a:srgbClr val="FF0000"/>
              </a:solidFill>
              <a:round/>
            </a:ln>
            <a:effectLst/>
          </c:spPr>
          <c:marker>
            <c:symbol val="none"/>
          </c:marker>
          <c:cat>
            <c:strRef>
              <c:f>ALL_ASM_counts_Fisher.filter_sn!$L$3:$R$3</c:f>
              <c:strCache>
                <c:ptCount val="7"/>
                <c:pt idx="0">
                  <c:v>0-100</c:v>
                </c:pt>
                <c:pt idx="1">
                  <c:v>100-300</c:v>
                </c:pt>
                <c:pt idx="2">
                  <c:v>300-500</c:v>
                </c:pt>
                <c:pt idx="3">
                  <c:v>500-1000</c:v>
                </c:pt>
                <c:pt idx="4">
                  <c:v>1000-2000</c:v>
                </c:pt>
                <c:pt idx="5">
                  <c:v>2000-5000</c:v>
                </c:pt>
                <c:pt idx="6">
                  <c:v>5000-10000</c:v>
                </c:pt>
              </c:strCache>
            </c:strRef>
          </c:cat>
          <c:val>
            <c:numRef>
              <c:f>ALL_ASM_counts_Fisher.filter_sn!$L$23:$R$23</c:f>
              <c:numCache>
                <c:formatCode>General</c:formatCode>
                <c:ptCount val="7"/>
                <c:pt idx="0">
                  <c:v>10.92937726201137</c:v>
                </c:pt>
                <c:pt idx="1">
                  <c:v>5.155369738807033</c:v>
                </c:pt>
                <c:pt idx="2">
                  <c:v>3.620592802287408</c:v>
                </c:pt>
                <c:pt idx="3">
                  <c:v>2.848707311023512</c:v>
                </c:pt>
                <c:pt idx="4">
                  <c:v>2.039565380778598</c:v>
                </c:pt>
                <c:pt idx="5">
                  <c:v>1.291261341327805</c:v>
                </c:pt>
                <c:pt idx="6">
                  <c:v>0.841002112199809</c:v>
                </c:pt>
              </c:numCache>
            </c:numRef>
          </c:val>
          <c:smooth val="0"/>
        </c:ser>
        <c:dLbls>
          <c:showLegendKey val="0"/>
          <c:showVal val="0"/>
          <c:showCatName val="0"/>
          <c:showSerName val="0"/>
          <c:showPercent val="0"/>
          <c:showBubbleSize val="0"/>
        </c:dLbls>
        <c:smooth val="0"/>
        <c:axId val="-789489600"/>
        <c:axId val="-662016912"/>
      </c:lineChart>
      <c:catAx>
        <c:axId val="-78948960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Rare z-score - Personal variant distance (bp)</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62016912"/>
        <c:crosses val="autoZero"/>
        <c:auto val="1"/>
        <c:lblAlgn val="ctr"/>
        <c:lblOffset val="100"/>
        <c:noMultiLvlLbl val="0"/>
      </c:catAx>
      <c:valAx>
        <c:axId val="-662016912"/>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Fold enrichment of rare SNV - rare z-score</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89489600"/>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099FCE-5D5A-B045-A36A-F6292BAF2EBF}"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95451EFB-D018-F547-BC9A-C166DC0169EE}">
      <dgm:prSet phldrT="[Text]"/>
      <dgm:spPr/>
      <dgm:t>
        <a:bodyPr/>
        <a:lstStyle/>
        <a:p>
          <a:r>
            <a:rPr lang="en-US" dirty="0"/>
            <a:t>580K regions with at least one pool shows UMR or LMR</a:t>
          </a:r>
        </a:p>
      </dgm:t>
    </dgm:pt>
    <dgm:pt modelId="{201E4F56-B7E4-AB45-83FE-102D199D2E0B}" type="parTrans" cxnId="{7831FDB8-5381-3242-AEF6-1C144A059D92}">
      <dgm:prSet/>
      <dgm:spPr/>
      <dgm:t>
        <a:bodyPr/>
        <a:lstStyle/>
        <a:p>
          <a:endParaRPr lang="en-US"/>
        </a:p>
      </dgm:t>
    </dgm:pt>
    <dgm:pt modelId="{644544CA-1264-FB42-B7E6-6DDE7C428D18}" type="sibTrans" cxnId="{7831FDB8-5381-3242-AEF6-1C144A059D92}">
      <dgm:prSet/>
      <dgm:spPr/>
      <dgm:t>
        <a:bodyPr/>
        <a:lstStyle/>
        <a:p>
          <a:endParaRPr lang="en-US"/>
        </a:p>
      </dgm:t>
    </dgm:pt>
    <dgm:pt modelId="{30633308-459C-C642-AB0D-132174D1EAD4}">
      <dgm:prSet phldrT="[Text]"/>
      <dgm:spPr/>
      <dgm:t>
        <a:bodyPr/>
        <a:lstStyle/>
        <a:p>
          <a:r>
            <a:rPr lang="en-US" dirty="0"/>
            <a:t>145K regions where biological replicate pools agree (</a:t>
          </a:r>
          <a:r>
            <a:rPr lang="en-US" dirty="0" err="1"/>
            <a:t>Neg</a:t>
          </a:r>
          <a:r>
            <a:rPr lang="en-US" dirty="0"/>
            <a:t>, </a:t>
          </a:r>
          <a:r>
            <a:rPr lang="en-US" dirty="0" err="1"/>
            <a:t>FluA</a:t>
          </a:r>
          <a:r>
            <a:rPr lang="en-US" dirty="0"/>
            <a:t>, </a:t>
          </a:r>
          <a:r>
            <a:rPr lang="en-US" dirty="0" err="1"/>
            <a:t>FluB</a:t>
          </a:r>
          <a:r>
            <a:rPr lang="en-US" dirty="0"/>
            <a:t>, HMP, Rhino)</a:t>
          </a:r>
        </a:p>
      </dgm:t>
    </dgm:pt>
    <dgm:pt modelId="{B4119322-C435-9D44-95B6-8C16CC04881F}" type="parTrans" cxnId="{DE8C1875-4633-2247-9B8C-712DD1BFD54D}">
      <dgm:prSet/>
      <dgm:spPr/>
      <dgm:t>
        <a:bodyPr/>
        <a:lstStyle/>
        <a:p>
          <a:endParaRPr lang="en-US"/>
        </a:p>
      </dgm:t>
    </dgm:pt>
    <dgm:pt modelId="{7454CACE-11B4-1B4F-A924-BC2582D4BFD5}" type="sibTrans" cxnId="{DE8C1875-4633-2247-9B8C-712DD1BFD54D}">
      <dgm:prSet/>
      <dgm:spPr/>
      <dgm:t>
        <a:bodyPr/>
        <a:lstStyle/>
        <a:p>
          <a:endParaRPr lang="en-US"/>
        </a:p>
      </dgm:t>
    </dgm:pt>
    <dgm:pt modelId="{BA7CB3FF-655E-1D45-8AC5-A0ED247F617B}">
      <dgm:prSet phldrT="[Text]"/>
      <dgm:spPr/>
      <dgm:t>
        <a:bodyPr/>
        <a:lstStyle/>
        <a:p>
          <a:r>
            <a:rPr lang="en-US" dirty="0"/>
            <a:t>Extract regions unique to each viral infection</a:t>
          </a:r>
        </a:p>
      </dgm:t>
    </dgm:pt>
    <dgm:pt modelId="{A2C176BD-BEA5-AC4C-BA6F-CEC1249389E4}" type="parTrans" cxnId="{0745BFEA-291D-D24C-A399-EBEC002F106A}">
      <dgm:prSet/>
      <dgm:spPr/>
      <dgm:t>
        <a:bodyPr/>
        <a:lstStyle/>
        <a:p>
          <a:endParaRPr lang="en-US"/>
        </a:p>
      </dgm:t>
    </dgm:pt>
    <dgm:pt modelId="{1E5127ED-E913-4944-808F-5A249ACEBC16}" type="sibTrans" cxnId="{0745BFEA-291D-D24C-A399-EBEC002F106A}">
      <dgm:prSet/>
      <dgm:spPr/>
      <dgm:t>
        <a:bodyPr/>
        <a:lstStyle/>
        <a:p>
          <a:endParaRPr lang="en-US"/>
        </a:p>
      </dgm:t>
    </dgm:pt>
    <dgm:pt modelId="{8BF8225D-FB95-DD43-BD72-5757D6EB109A}" type="pres">
      <dgm:prSet presAssocID="{95099FCE-5D5A-B045-A36A-F6292BAF2EBF}" presName="outerComposite" presStyleCnt="0">
        <dgm:presLayoutVars>
          <dgm:chMax val="5"/>
          <dgm:dir/>
          <dgm:resizeHandles val="exact"/>
        </dgm:presLayoutVars>
      </dgm:prSet>
      <dgm:spPr/>
      <dgm:t>
        <a:bodyPr/>
        <a:lstStyle/>
        <a:p>
          <a:endParaRPr lang="en-US"/>
        </a:p>
      </dgm:t>
    </dgm:pt>
    <dgm:pt modelId="{FF15605A-C5CD-9C4D-AD9A-7F6E9BA7B66D}" type="pres">
      <dgm:prSet presAssocID="{95099FCE-5D5A-B045-A36A-F6292BAF2EBF}" presName="dummyMaxCanvas" presStyleCnt="0">
        <dgm:presLayoutVars/>
      </dgm:prSet>
      <dgm:spPr/>
    </dgm:pt>
    <dgm:pt modelId="{012D9DCF-EA69-6D47-B6EC-F783B074009C}" type="pres">
      <dgm:prSet presAssocID="{95099FCE-5D5A-B045-A36A-F6292BAF2EBF}" presName="ThreeNodes_1" presStyleLbl="node1" presStyleIdx="0" presStyleCnt="3">
        <dgm:presLayoutVars>
          <dgm:bulletEnabled val="1"/>
        </dgm:presLayoutVars>
      </dgm:prSet>
      <dgm:spPr/>
      <dgm:t>
        <a:bodyPr/>
        <a:lstStyle/>
        <a:p>
          <a:endParaRPr lang="en-US"/>
        </a:p>
      </dgm:t>
    </dgm:pt>
    <dgm:pt modelId="{3259D6D5-C40D-804A-9C10-A7B22B5E73B2}" type="pres">
      <dgm:prSet presAssocID="{95099FCE-5D5A-B045-A36A-F6292BAF2EBF}" presName="ThreeNodes_2" presStyleLbl="node1" presStyleIdx="1" presStyleCnt="3" custLinFactNeighborX="-257" custLinFactNeighborY="1877">
        <dgm:presLayoutVars>
          <dgm:bulletEnabled val="1"/>
        </dgm:presLayoutVars>
      </dgm:prSet>
      <dgm:spPr/>
      <dgm:t>
        <a:bodyPr/>
        <a:lstStyle/>
        <a:p>
          <a:endParaRPr lang="en-US"/>
        </a:p>
      </dgm:t>
    </dgm:pt>
    <dgm:pt modelId="{1DBD5EF7-758B-D841-9946-860759E9397F}" type="pres">
      <dgm:prSet presAssocID="{95099FCE-5D5A-B045-A36A-F6292BAF2EBF}" presName="ThreeNodes_3" presStyleLbl="node1" presStyleIdx="2" presStyleCnt="3">
        <dgm:presLayoutVars>
          <dgm:bulletEnabled val="1"/>
        </dgm:presLayoutVars>
      </dgm:prSet>
      <dgm:spPr/>
      <dgm:t>
        <a:bodyPr/>
        <a:lstStyle/>
        <a:p>
          <a:endParaRPr lang="en-US"/>
        </a:p>
      </dgm:t>
    </dgm:pt>
    <dgm:pt modelId="{5836FC0D-BA72-CF48-A986-10A79F79A1D6}" type="pres">
      <dgm:prSet presAssocID="{95099FCE-5D5A-B045-A36A-F6292BAF2EBF}" presName="ThreeConn_1-2" presStyleLbl="fgAccFollowNode1" presStyleIdx="0" presStyleCnt="2">
        <dgm:presLayoutVars>
          <dgm:bulletEnabled val="1"/>
        </dgm:presLayoutVars>
      </dgm:prSet>
      <dgm:spPr/>
      <dgm:t>
        <a:bodyPr/>
        <a:lstStyle/>
        <a:p>
          <a:endParaRPr lang="en-US"/>
        </a:p>
      </dgm:t>
    </dgm:pt>
    <dgm:pt modelId="{EA5AD85E-0693-C24E-B184-CF0C36FE56BB}" type="pres">
      <dgm:prSet presAssocID="{95099FCE-5D5A-B045-A36A-F6292BAF2EBF}" presName="ThreeConn_2-3" presStyleLbl="fgAccFollowNode1" presStyleIdx="1" presStyleCnt="2">
        <dgm:presLayoutVars>
          <dgm:bulletEnabled val="1"/>
        </dgm:presLayoutVars>
      </dgm:prSet>
      <dgm:spPr/>
      <dgm:t>
        <a:bodyPr/>
        <a:lstStyle/>
        <a:p>
          <a:endParaRPr lang="en-US"/>
        </a:p>
      </dgm:t>
    </dgm:pt>
    <dgm:pt modelId="{5AA95BE4-0DB3-0D47-8A43-E6B364AD606C}" type="pres">
      <dgm:prSet presAssocID="{95099FCE-5D5A-B045-A36A-F6292BAF2EBF}" presName="ThreeNodes_1_text" presStyleLbl="node1" presStyleIdx="2" presStyleCnt="3">
        <dgm:presLayoutVars>
          <dgm:bulletEnabled val="1"/>
        </dgm:presLayoutVars>
      </dgm:prSet>
      <dgm:spPr/>
      <dgm:t>
        <a:bodyPr/>
        <a:lstStyle/>
        <a:p>
          <a:endParaRPr lang="en-US"/>
        </a:p>
      </dgm:t>
    </dgm:pt>
    <dgm:pt modelId="{4153F6A1-EDA6-494E-8F32-9285EDC6448C}" type="pres">
      <dgm:prSet presAssocID="{95099FCE-5D5A-B045-A36A-F6292BAF2EBF}" presName="ThreeNodes_2_text" presStyleLbl="node1" presStyleIdx="2" presStyleCnt="3">
        <dgm:presLayoutVars>
          <dgm:bulletEnabled val="1"/>
        </dgm:presLayoutVars>
      </dgm:prSet>
      <dgm:spPr/>
      <dgm:t>
        <a:bodyPr/>
        <a:lstStyle/>
        <a:p>
          <a:endParaRPr lang="en-US"/>
        </a:p>
      </dgm:t>
    </dgm:pt>
    <dgm:pt modelId="{F082B1BD-42C0-7449-99A0-DB93BB43DE4A}" type="pres">
      <dgm:prSet presAssocID="{95099FCE-5D5A-B045-A36A-F6292BAF2EBF}" presName="ThreeNodes_3_text" presStyleLbl="node1" presStyleIdx="2" presStyleCnt="3">
        <dgm:presLayoutVars>
          <dgm:bulletEnabled val="1"/>
        </dgm:presLayoutVars>
      </dgm:prSet>
      <dgm:spPr/>
      <dgm:t>
        <a:bodyPr/>
        <a:lstStyle/>
        <a:p>
          <a:endParaRPr lang="en-US"/>
        </a:p>
      </dgm:t>
    </dgm:pt>
  </dgm:ptLst>
  <dgm:cxnLst>
    <dgm:cxn modelId="{2CD4CD82-ABDF-FB40-8636-FCFF5DC5E682}" type="presOf" srcId="{644544CA-1264-FB42-B7E6-6DDE7C428D18}" destId="{5836FC0D-BA72-CF48-A986-10A79F79A1D6}" srcOrd="0" destOrd="0" presId="urn:microsoft.com/office/officeart/2005/8/layout/vProcess5"/>
    <dgm:cxn modelId="{452F049E-A56A-664C-9869-9BCDE4D8BCFF}" type="presOf" srcId="{95451EFB-D018-F547-BC9A-C166DC0169EE}" destId="{5AA95BE4-0DB3-0D47-8A43-E6B364AD606C}" srcOrd="1" destOrd="0" presId="urn:microsoft.com/office/officeart/2005/8/layout/vProcess5"/>
    <dgm:cxn modelId="{FBC3903B-FFC4-1B40-BD24-49E4BCC2F0B3}" type="presOf" srcId="{BA7CB3FF-655E-1D45-8AC5-A0ED247F617B}" destId="{1DBD5EF7-758B-D841-9946-860759E9397F}" srcOrd="0" destOrd="0" presId="urn:microsoft.com/office/officeart/2005/8/layout/vProcess5"/>
    <dgm:cxn modelId="{8AF660C5-8DE3-C649-A797-73487F802F2C}" type="presOf" srcId="{BA7CB3FF-655E-1D45-8AC5-A0ED247F617B}" destId="{F082B1BD-42C0-7449-99A0-DB93BB43DE4A}" srcOrd="1" destOrd="0" presId="urn:microsoft.com/office/officeart/2005/8/layout/vProcess5"/>
    <dgm:cxn modelId="{DE8C1875-4633-2247-9B8C-712DD1BFD54D}" srcId="{95099FCE-5D5A-B045-A36A-F6292BAF2EBF}" destId="{30633308-459C-C642-AB0D-132174D1EAD4}" srcOrd="1" destOrd="0" parTransId="{B4119322-C435-9D44-95B6-8C16CC04881F}" sibTransId="{7454CACE-11B4-1B4F-A924-BC2582D4BFD5}"/>
    <dgm:cxn modelId="{032F8980-7807-BB4F-A0AA-F600DF5B79B6}" type="presOf" srcId="{7454CACE-11B4-1B4F-A924-BC2582D4BFD5}" destId="{EA5AD85E-0693-C24E-B184-CF0C36FE56BB}" srcOrd="0" destOrd="0" presId="urn:microsoft.com/office/officeart/2005/8/layout/vProcess5"/>
    <dgm:cxn modelId="{D4455D7A-ED37-A546-9AAB-286999F6791F}" type="presOf" srcId="{30633308-459C-C642-AB0D-132174D1EAD4}" destId="{4153F6A1-EDA6-494E-8F32-9285EDC6448C}" srcOrd="1" destOrd="0" presId="urn:microsoft.com/office/officeart/2005/8/layout/vProcess5"/>
    <dgm:cxn modelId="{A70A6035-1929-C649-8ACF-84653F228540}" type="presOf" srcId="{30633308-459C-C642-AB0D-132174D1EAD4}" destId="{3259D6D5-C40D-804A-9C10-A7B22B5E73B2}" srcOrd="0" destOrd="0" presId="urn:microsoft.com/office/officeart/2005/8/layout/vProcess5"/>
    <dgm:cxn modelId="{0745BFEA-291D-D24C-A399-EBEC002F106A}" srcId="{95099FCE-5D5A-B045-A36A-F6292BAF2EBF}" destId="{BA7CB3FF-655E-1D45-8AC5-A0ED247F617B}" srcOrd="2" destOrd="0" parTransId="{A2C176BD-BEA5-AC4C-BA6F-CEC1249389E4}" sibTransId="{1E5127ED-E913-4944-808F-5A249ACEBC16}"/>
    <dgm:cxn modelId="{3C3EF973-27ED-0445-A180-A553E5DD519C}" type="presOf" srcId="{95451EFB-D018-F547-BC9A-C166DC0169EE}" destId="{012D9DCF-EA69-6D47-B6EC-F783B074009C}" srcOrd="0" destOrd="0" presId="urn:microsoft.com/office/officeart/2005/8/layout/vProcess5"/>
    <dgm:cxn modelId="{7831FDB8-5381-3242-AEF6-1C144A059D92}" srcId="{95099FCE-5D5A-B045-A36A-F6292BAF2EBF}" destId="{95451EFB-D018-F547-BC9A-C166DC0169EE}" srcOrd="0" destOrd="0" parTransId="{201E4F56-B7E4-AB45-83FE-102D199D2E0B}" sibTransId="{644544CA-1264-FB42-B7E6-6DDE7C428D18}"/>
    <dgm:cxn modelId="{DEB365E3-E875-F34F-A1BB-001293F2ED69}" type="presOf" srcId="{95099FCE-5D5A-B045-A36A-F6292BAF2EBF}" destId="{8BF8225D-FB95-DD43-BD72-5757D6EB109A}" srcOrd="0" destOrd="0" presId="urn:microsoft.com/office/officeart/2005/8/layout/vProcess5"/>
    <dgm:cxn modelId="{F3B08061-835F-ED4E-8030-AE36CC0808FD}" type="presParOf" srcId="{8BF8225D-FB95-DD43-BD72-5757D6EB109A}" destId="{FF15605A-C5CD-9C4D-AD9A-7F6E9BA7B66D}" srcOrd="0" destOrd="0" presId="urn:microsoft.com/office/officeart/2005/8/layout/vProcess5"/>
    <dgm:cxn modelId="{821F6109-97FC-734C-8767-F44F905C5749}" type="presParOf" srcId="{8BF8225D-FB95-DD43-BD72-5757D6EB109A}" destId="{012D9DCF-EA69-6D47-B6EC-F783B074009C}" srcOrd="1" destOrd="0" presId="urn:microsoft.com/office/officeart/2005/8/layout/vProcess5"/>
    <dgm:cxn modelId="{4CFB9A22-1C87-D04B-8778-6BA6362B09A9}" type="presParOf" srcId="{8BF8225D-FB95-DD43-BD72-5757D6EB109A}" destId="{3259D6D5-C40D-804A-9C10-A7B22B5E73B2}" srcOrd="2" destOrd="0" presId="urn:microsoft.com/office/officeart/2005/8/layout/vProcess5"/>
    <dgm:cxn modelId="{C0337AC1-50A0-C346-8DF5-4892AF8AFF9C}" type="presParOf" srcId="{8BF8225D-FB95-DD43-BD72-5757D6EB109A}" destId="{1DBD5EF7-758B-D841-9946-860759E9397F}" srcOrd="3" destOrd="0" presId="urn:microsoft.com/office/officeart/2005/8/layout/vProcess5"/>
    <dgm:cxn modelId="{393EFE48-A501-A34B-9E84-FE2CE8388D95}" type="presParOf" srcId="{8BF8225D-FB95-DD43-BD72-5757D6EB109A}" destId="{5836FC0D-BA72-CF48-A986-10A79F79A1D6}" srcOrd="4" destOrd="0" presId="urn:microsoft.com/office/officeart/2005/8/layout/vProcess5"/>
    <dgm:cxn modelId="{B7882355-9813-B947-9154-051C25A195C7}" type="presParOf" srcId="{8BF8225D-FB95-DD43-BD72-5757D6EB109A}" destId="{EA5AD85E-0693-C24E-B184-CF0C36FE56BB}" srcOrd="5" destOrd="0" presId="urn:microsoft.com/office/officeart/2005/8/layout/vProcess5"/>
    <dgm:cxn modelId="{A72ACD8C-956C-CD4D-8CBD-C80FD752C0F6}" type="presParOf" srcId="{8BF8225D-FB95-DD43-BD72-5757D6EB109A}" destId="{5AA95BE4-0DB3-0D47-8A43-E6B364AD606C}" srcOrd="6" destOrd="0" presId="urn:microsoft.com/office/officeart/2005/8/layout/vProcess5"/>
    <dgm:cxn modelId="{16F6BE68-60CF-534F-B91C-27C027D00E02}" type="presParOf" srcId="{8BF8225D-FB95-DD43-BD72-5757D6EB109A}" destId="{4153F6A1-EDA6-494E-8F32-9285EDC6448C}" srcOrd="7" destOrd="0" presId="urn:microsoft.com/office/officeart/2005/8/layout/vProcess5"/>
    <dgm:cxn modelId="{37221BA7-F730-6044-B546-84F66CF3CE9B}" type="presParOf" srcId="{8BF8225D-FB95-DD43-BD72-5757D6EB109A}" destId="{F082B1BD-42C0-7449-99A0-DB93BB43DE4A}"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8A3FCE-47F4-2940-B3A5-16B4E09D50B1}" type="doc">
      <dgm:prSet loTypeId="urn:microsoft.com/office/officeart/2005/8/layout/chevron1" loCatId="" qsTypeId="urn:microsoft.com/office/officeart/2005/8/quickstyle/simple4" qsCatId="simple" csTypeId="urn:microsoft.com/office/officeart/2005/8/colors/accent1_2" csCatId="accent1" phldr="1"/>
      <dgm:spPr/>
    </dgm:pt>
    <dgm:pt modelId="{703F8A61-B658-A24A-A40D-5B313C4A6776}">
      <dgm:prSet phldrT="[Text]"/>
      <dgm:spPr/>
      <dgm:t>
        <a:bodyPr/>
        <a:lstStyle/>
        <a:p>
          <a:r>
            <a:rPr lang="en-US" dirty="0" smtClean="0"/>
            <a:t>0.5ml blood / buccal swab	</a:t>
          </a:r>
          <a:endParaRPr lang="en-US" dirty="0"/>
        </a:p>
      </dgm:t>
    </dgm:pt>
    <dgm:pt modelId="{F19E6599-A9AB-2742-AE78-1F9233B7609A}" type="parTrans" cxnId="{36AF5767-8CEE-654D-A7EA-B98BFDDA04C5}">
      <dgm:prSet/>
      <dgm:spPr/>
      <dgm:t>
        <a:bodyPr/>
        <a:lstStyle/>
        <a:p>
          <a:endParaRPr lang="en-US"/>
        </a:p>
      </dgm:t>
    </dgm:pt>
    <dgm:pt modelId="{A008B26D-B0B8-2448-91A6-4E475117A4AF}" type="sibTrans" cxnId="{36AF5767-8CEE-654D-A7EA-B98BFDDA04C5}">
      <dgm:prSet/>
      <dgm:spPr/>
      <dgm:t>
        <a:bodyPr/>
        <a:lstStyle/>
        <a:p>
          <a:endParaRPr lang="en-US"/>
        </a:p>
      </dgm:t>
    </dgm:pt>
    <dgm:pt modelId="{3FD6D42F-6659-6D49-BF37-57C531CD1DD1}">
      <dgm:prSet phldrT="[Text]"/>
      <dgm:spPr/>
      <dgm:t>
        <a:bodyPr/>
        <a:lstStyle/>
        <a:p>
          <a:r>
            <a:rPr lang="en-US" dirty="0" smtClean="0"/>
            <a:t>PBMCs / DNA</a:t>
          </a:r>
          <a:endParaRPr lang="en-US" dirty="0"/>
        </a:p>
      </dgm:t>
    </dgm:pt>
    <dgm:pt modelId="{D07D5215-BA2A-EC49-925C-9577E6DC0041}" type="parTrans" cxnId="{F32E45DA-6111-684D-888D-4DDFD9E7ED94}">
      <dgm:prSet/>
      <dgm:spPr/>
      <dgm:t>
        <a:bodyPr/>
        <a:lstStyle/>
        <a:p>
          <a:endParaRPr lang="en-US"/>
        </a:p>
      </dgm:t>
    </dgm:pt>
    <dgm:pt modelId="{7D12EF0D-62AB-7441-B44D-5E9C35A13969}" type="sibTrans" cxnId="{F32E45DA-6111-684D-888D-4DDFD9E7ED94}">
      <dgm:prSet/>
      <dgm:spPr/>
      <dgm:t>
        <a:bodyPr/>
        <a:lstStyle/>
        <a:p>
          <a:endParaRPr lang="en-US"/>
        </a:p>
      </dgm:t>
    </dgm:pt>
    <dgm:pt modelId="{8C4ADD22-7D0E-F047-B443-F49C16B61E48}">
      <dgm:prSet phldrT="[Text]"/>
      <dgm:spPr/>
      <dgm:t>
        <a:bodyPr/>
        <a:lstStyle/>
        <a:p>
          <a:r>
            <a:rPr lang="en-US" dirty="0" smtClean="0"/>
            <a:t>Pooled single cell seq./DNA genotyping</a:t>
          </a:r>
          <a:endParaRPr lang="en-US" dirty="0"/>
        </a:p>
      </dgm:t>
    </dgm:pt>
    <dgm:pt modelId="{FCD0EA8E-61EB-1E48-B8E4-156D77CB5B10}" type="parTrans" cxnId="{7C979931-DB89-844D-9AA1-E7F4982F4A75}">
      <dgm:prSet/>
      <dgm:spPr/>
      <dgm:t>
        <a:bodyPr/>
        <a:lstStyle/>
        <a:p>
          <a:endParaRPr lang="en-US"/>
        </a:p>
      </dgm:t>
    </dgm:pt>
    <dgm:pt modelId="{8C546728-473E-604B-B566-1F7AF4092039}" type="sibTrans" cxnId="{7C979931-DB89-844D-9AA1-E7F4982F4A75}">
      <dgm:prSet/>
      <dgm:spPr/>
      <dgm:t>
        <a:bodyPr/>
        <a:lstStyle/>
        <a:p>
          <a:endParaRPr lang="en-US"/>
        </a:p>
      </dgm:t>
    </dgm:pt>
    <dgm:pt modelId="{DBE05AB4-F896-4C43-94AC-23D8B877A9A4}">
      <dgm:prSet phldrT="[Text]"/>
      <dgm:spPr/>
      <dgm:t>
        <a:bodyPr/>
        <a:lstStyle/>
        <a:p>
          <a:r>
            <a:rPr lang="en-US" dirty="0" smtClean="0"/>
            <a:t>cost per transcriptome ~0.5$</a:t>
          </a:r>
          <a:endParaRPr lang="en-US" dirty="0"/>
        </a:p>
      </dgm:t>
    </dgm:pt>
    <dgm:pt modelId="{1A166678-C02F-CF4B-BD17-788FC649BBFA}" type="parTrans" cxnId="{FA20282E-405E-CC41-A910-DCC2F4BFDAFF}">
      <dgm:prSet/>
      <dgm:spPr/>
      <dgm:t>
        <a:bodyPr/>
        <a:lstStyle/>
        <a:p>
          <a:endParaRPr lang="en-US"/>
        </a:p>
      </dgm:t>
    </dgm:pt>
    <dgm:pt modelId="{F6D98C8C-83DC-9043-84D7-1B953BFB2755}" type="sibTrans" cxnId="{FA20282E-405E-CC41-A910-DCC2F4BFDAFF}">
      <dgm:prSet/>
      <dgm:spPr/>
      <dgm:t>
        <a:bodyPr/>
        <a:lstStyle/>
        <a:p>
          <a:endParaRPr lang="en-US"/>
        </a:p>
      </dgm:t>
    </dgm:pt>
    <dgm:pt modelId="{9FEE3939-3738-5041-BF21-A6103AA50FBE}" type="pres">
      <dgm:prSet presAssocID="{158A3FCE-47F4-2940-B3A5-16B4E09D50B1}" presName="Name0" presStyleCnt="0">
        <dgm:presLayoutVars>
          <dgm:dir/>
          <dgm:animLvl val="lvl"/>
          <dgm:resizeHandles val="exact"/>
        </dgm:presLayoutVars>
      </dgm:prSet>
      <dgm:spPr/>
    </dgm:pt>
    <dgm:pt modelId="{7700E2CC-D8FF-4C4D-92DE-58CFCCEBC088}" type="pres">
      <dgm:prSet presAssocID="{703F8A61-B658-A24A-A40D-5B313C4A6776}" presName="parTxOnly" presStyleLbl="node1" presStyleIdx="0" presStyleCnt="4">
        <dgm:presLayoutVars>
          <dgm:chMax val="0"/>
          <dgm:chPref val="0"/>
          <dgm:bulletEnabled val="1"/>
        </dgm:presLayoutVars>
      </dgm:prSet>
      <dgm:spPr/>
      <dgm:t>
        <a:bodyPr/>
        <a:lstStyle/>
        <a:p>
          <a:endParaRPr lang="en-US"/>
        </a:p>
      </dgm:t>
    </dgm:pt>
    <dgm:pt modelId="{7FD98011-7D13-2D48-9E8E-74CE4D72F522}" type="pres">
      <dgm:prSet presAssocID="{A008B26D-B0B8-2448-91A6-4E475117A4AF}" presName="parTxOnlySpace" presStyleCnt="0"/>
      <dgm:spPr/>
    </dgm:pt>
    <dgm:pt modelId="{EE5AF119-03B3-E64A-8F62-6A326C67F7F2}" type="pres">
      <dgm:prSet presAssocID="{3FD6D42F-6659-6D49-BF37-57C531CD1DD1}" presName="parTxOnly" presStyleLbl="node1" presStyleIdx="1" presStyleCnt="4">
        <dgm:presLayoutVars>
          <dgm:chMax val="0"/>
          <dgm:chPref val="0"/>
          <dgm:bulletEnabled val="1"/>
        </dgm:presLayoutVars>
      </dgm:prSet>
      <dgm:spPr/>
      <dgm:t>
        <a:bodyPr/>
        <a:lstStyle/>
        <a:p>
          <a:endParaRPr lang="en-US"/>
        </a:p>
      </dgm:t>
    </dgm:pt>
    <dgm:pt modelId="{D0CDDE85-06AE-AD4B-9C74-71FBC729745C}" type="pres">
      <dgm:prSet presAssocID="{7D12EF0D-62AB-7441-B44D-5E9C35A13969}" presName="parTxOnlySpace" presStyleCnt="0"/>
      <dgm:spPr/>
    </dgm:pt>
    <dgm:pt modelId="{8C57BE93-E2BA-DF47-A6DF-908BF58FB5C9}" type="pres">
      <dgm:prSet presAssocID="{8C4ADD22-7D0E-F047-B443-F49C16B61E48}" presName="parTxOnly" presStyleLbl="node1" presStyleIdx="2" presStyleCnt="4">
        <dgm:presLayoutVars>
          <dgm:chMax val="0"/>
          <dgm:chPref val="0"/>
          <dgm:bulletEnabled val="1"/>
        </dgm:presLayoutVars>
      </dgm:prSet>
      <dgm:spPr/>
      <dgm:t>
        <a:bodyPr/>
        <a:lstStyle/>
        <a:p>
          <a:endParaRPr lang="en-US"/>
        </a:p>
      </dgm:t>
    </dgm:pt>
    <dgm:pt modelId="{65FD48AC-F1FB-C14F-8187-17EA05DBC7CD}" type="pres">
      <dgm:prSet presAssocID="{8C546728-473E-604B-B566-1F7AF4092039}" presName="parTxOnlySpace" presStyleCnt="0"/>
      <dgm:spPr/>
    </dgm:pt>
    <dgm:pt modelId="{BC2D4BC8-CFAE-B94E-84FB-9DD59C919E74}" type="pres">
      <dgm:prSet presAssocID="{DBE05AB4-F896-4C43-94AC-23D8B877A9A4}" presName="parTxOnly" presStyleLbl="node1" presStyleIdx="3" presStyleCnt="4">
        <dgm:presLayoutVars>
          <dgm:chMax val="0"/>
          <dgm:chPref val="0"/>
          <dgm:bulletEnabled val="1"/>
        </dgm:presLayoutVars>
      </dgm:prSet>
      <dgm:spPr/>
      <dgm:t>
        <a:bodyPr/>
        <a:lstStyle/>
        <a:p>
          <a:endParaRPr lang="en-US"/>
        </a:p>
      </dgm:t>
    </dgm:pt>
  </dgm:ptLst>
  <dgm:cxnLst>
    <dgm:cxn modelId="{7C979931-DB89-844D-9AA1-E7F4982F4A75}" srcId="{158A3FCE-47F4-2940-B3A5-16B4E09D50B1}" destId="{8C4ADD22-7D0E-F047-B443-F49C16B61E48}" srcOrd="2" destOrd="0" parTransId="{FCD0EA8E-61EB-1E48-B8E4-156D77CB5B10}" sibTransId="{8C546728-473E-604B-B566-1F7AF4092039}"/>
    <dgm:cxn modelId="{CDA05685-ACBA-CF40-A204-76A4D52DE5DE}" type="presOf" srcId="{DBE05AB4-F896-4C43-94AC-23D8B877A9A4}" destId="{BC2D4BC8-CFAE-B94E-84FB-9DD59C919E74}" srcOrd="0" destOrd="0" presId="urn:microsoft.com/office/officeart/2005/8/layout/chevron1"/>
    <dgm:cxn modelId="{7FE69011-7EBF-E94E-9828-B1F381754FAE}" type="presOf" srcId="{3FD6D42F-6659-6D49-BF37-57C531CD1DD1}" destId="{EE5AF119-03B3-E64A-8F62-6A326C67F7F2}" srcOrd="0" destOrd="0" presId="urn:microsoft.com/office/officeart/2005/8/layout/chevron1"/>
    <dgm:cxn modelId="{36AF5767-8CEE-654D-A7EA-B98BFDDA04C5}" srcId="{158A3FCE-47F4-2940-B3A5-16B4E09D50B1}" destId="{703F8A61-B658-A24A-A40D-5B313C4A6776}" srcOrd="0" destOrd="0" parTransId="{F19E6599-A9AB-2742-AE78-1F9233B7609A}" sibTransId="{A008B26D-B0B8-2448-91A6-4E475117A4AF}"/>
    <dgm:cxn modelId="{FA20282E-405E-CC41-A910-DCC2F4BFDAFF}" srcId="{158A3FCE-47F4-2940-B3A5-16B4E09D50B1}" destId="{DBE05AB4-F896-4C43-94AC-23D8B877A9A4}" srcOrd="3" destOrd="0" parTransId="{1A166678-C02F-CF4B-BD17-788FC649BBFA}" sibTransId="{F6D98C8C-83DC-9043-84D7-1B953BFB2755}"/>
    <dgm:cxn modelId="{C4B9B1FA-27C8-7245-B35D-4AC5CF6432C8}" type="presOf" srcId="{8C4ADD22-7D0E-F047-B443-F49C16B61E48}" destId="{8C57BE93-E2BA-DF47-A6DF-908BF58FB5C9}" srcOrd="0" destOrd="0" presId="urn:microsoft.com/office/officeart/2005/8/layout/chevron1"/>
    <dgm:cxn modelId="{F32E45DA-6111-684D-888D-4DDFD9E7ED94}" srcId="{158A3FCE-47F4-2940-B3A5-16B4E09D50B1}" destId="{3FD6D42F-6659-6D49-BF37-57C531CD1DD1}" srcOrd="1" destOrd="0" parTransId="{D07D5215-BA2A-EC49-925C-9577E6DC0041}" sibTransId="{7D12EF0D-62AB-7441-B44D-5E9C35A13969}"/>
    <dgm:cxn modelId="{D8384A0D-5A4A-7940-AD0C-8622680FF53E}" type="presOf" srcId="{158A3FCE-47F4-2940-B3A5-16B4E09D50B1}" destId="{9FEE3939-3738-5041-BF21-A6103AA50FBE}" srcOrd="0" destOrd="0" presId="urn:microsoft.com/office/officeart/2005/8/layout/chevron1"/>
    <dgm:cxn modelId="{17A6477A-86BB-6F4E-A3B1-73CF77D99C6B}" type="presOf" srcId="{703F8A61-B658-A24A-A40D-5B313C4A6776}" destId="{7700E2CC-D8FF-4C4D-92DE-58CFCCEBC088}" srcOrd="0" destOrd="0" presId="urn:microsoft.com/office/officeart/2005/8/layout/chevron1"/>
    <dgm:cxn modelId="{3B8771A4-C064-9947-8A04-972E1346A416}" type="presParOf" srcId="{9FEE3939-3738-5041-BF21-A6103AA50FBE}" destId="{7700E2CC-D8FF-4C4D-92DE-58CFCCEBC088}" srcOrd="0" destOrd="0" presId="urn:microsoft.com/office/officeart/2005/8/layout/chevron1"/>
    <dgm:cxn modelId="{EFB202AA-B980-4B47-BC40-6BDBE0E9A653}" type="presParOf" srcId="{9FEE3939-3738-5041-BF21-A6103AA50FBE}" destId="{7FD98011-7D13-2D48-9E8E-74CE4D72F522}" srcOrd="1" destOrd="0" presId="urn:microsoft.com/office/officeart/2005/8/layout/chevron1"/>
    <dgm:cxn modelId="{438D3305-D3AA-DE4C-92B2-3C06F8783DED}" type="presParOf" srcId="{9FEE3939-3738-5041-BF21-A6103AA50FBE}" destId="{EE5AF119-03B3-E64A-8F62-6A326C67F7F2}" srcOrd="2" destOrd="0" presId="urn:microsoft.com/office/officeart/2005/8/layout/chevron1"/>
    <dgm:cxn modelId="{D8BD9EA6-2A14-1741-BE7B-565468F7400A}" type="presParOf" srcId="{9FEE3939-3738-5041-BF21-A6103AA50FBE}" destId="{D0CDDE85-06AE-AD4B-9C74-71FBC729745C}" srcOrd="3" destOrd="0" presId="urn:microsoft.com/office/officeart/2005/8/layout/chevron1"/>
    <dgm:cxn modelId="{8D288D32-3889-7049-8E2A-3EAADF5CE6BB}" type="presParOf" srcId="{9FEE3939-3738-5041-BF21-A6103AA50FBE}" destId="{8C57BE93-E2BA-DF47-A6DF-908BF58FB5C9}" srcOrd="4" destOrd="0" presId="urn:microsoft.com/office/officeart/2005/8/layout/chevron1"/>
    <dgm:cxn modelId="{22000F6F-A0C4-1242-A49E-EE50D064EB89}" type="presParOf" srcId="{9FEE3939-3738-5041-BF21-A6103AA50FBE}" destId="{65FD48AC-F1FB-C14F-8187-17EA05DBC7CD}" srcOrd="5" destOrd="0" presId="urn:microsoft.com/office/officeart/2005/8/layout/chevron1"/>
    <dgm:cxn modelId="{F4FA610A-151D-E64A-9DC7-2C74C3CB5A6E}" type="presParOf" srcId="{9FEE3939-3738-5041-BF21-A6103AA50FBE}" destId="{BC2D4BC8-CFAE-B94E-84FB-9DD59C919E74}"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F90210-D443-5B47-A412-AE1F6E44C747}"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76F8420E-CC92-3441-BC48-BDF224F95299}">
      <dgm:prSet phldrT="[Text]"/>
      <dgm:spPr/>
      <dgm:t>
        <a:bodyPr/>
        <a:lstStyle/>
        <a:p>
          <a:r>
            <a:rPr lang="en-US" dirty="0" smtClean="0"/>
            <a:t>Baseline</a:t>
          </a:r>
        </a:p>
        <a:p>
          <a:r>
            <a:rPr lang="en-US" dirty="0" smtClean="0"/>
            <a:t>49/49</a:t>
          </a:r>
          <a:endParaRPr lang="en-US" dirty="0"/>
        </a:p>
      </dgm:t>
    </dgm:pt>
    <dgm:pt modelId="{145A8CB1-4A60-DE4C-A338-E9BECB6AF569}" type="parTrans" cxnId="{CEB2430C-5CC0-6E44-AF95-366B0E3477E2}">
      <dgm:prSet/>
      <dgm:spPr/>
      <dgm:t>
        <a:bodyPr/>
        <a:lstStyle/>
        <a:p>
          <a:endParaRPr lang="en-US"/>
        </a:p>
      </dgm:t>
    </dgm:pt>
    <dgm:pt modelId="{01185F68-C779-194D-998C-18324EE5CD3C}" type="sibTrans" cxnId="{CEB2430C-5CC0-6E44-AF95-366B0E3477E2}">
      <dgm:prSet/>
      <dgm:spPr/>
      <dgm:t>
        <a:bodyPr/>
        <a:lstStyle/>
        <a:p>
          <a:endParaRPr lang="en-US"/>
        </a:p>
      </dgm:t>
    </dgm:pt>
    <dgm:pt modelId="{3DD0201A-A6BE-2B47-9B20-9BA2E3AE819C}">
      <dgm:prSet phldrT="[Text]"/>
      <dgm:spPr/>
      <dgm:t>
        <a:bodyPr/>
        <a:lstStyle/>
        <a:p>
          <a:r>
            <a:rPr lang="en-US" dirty="0" smtClean="0"/>
            <a:t>At-risk infant</a:t>
          </a:r>
          <a:endParaRPr lang="en-US" dirty="0"/>
        </a:p>
      </dgm:t>
    </dgm:pt>
    <dgm:pt modelId="{54A33942-1829-ED49-98B0-14654C2C5759}" type="parTrans" cxnId="{30543DFE-3E5B-5F46-9B14-E97D1D7FC450}">
      <dgm:prSet/>
      <dgm:spPr/>
      <dgm:t>
        <a:bodyPr/>
        <a:lstStyle/>
        <a:p>
          <a:endParaRPr lang="en-US"/>
        </a:p>
      </dgm:t>
    </dgm:pt>
    <dgm:pt modelId="{7EF6CCA4-BD19-6248-AFF0-C67158BCEF9B}" type="sibTrans" cxnId="{30543DFE-3E5B-5F46-9B14-E97D1D7FC450}">
      <dgm:prSet/>
      <dgm:spPr/>
      <dgm:t>
        <a:bodyPr/>
        <a:lstStyle/>
        <a:p>
          <a:endParaRPr lang="en-US"/>
        </a:p>
      </dgm:t>
    </dgm:pt>
    <dgm:pt modelId="{29921E50-FB1C-2F42-93F1-CD7DF4B634BE}">
      <dgm:prSet phldrT="[Text]"/>
      <dgm:spPr/>
      <dgm:t>
        <a:bodyPr/>
        <a:lstStyle/>
        <a:p>
          <a:r>
            <a:rPr lang="en-US" dirty="0" smtClean="0"/>
            <a:t>Pre-clinical 49/49</a:t>
          </a:r>
          <a:endParaRPr lang="en-US" dirty="0"/>
        </a:p>
      </dgm:t>
    </dgm:pt>
    <dgm:pt modelId="{9ED79662-D4D8-E541-B086-0B5A8A3BA7EC}" type="parTrans" cxnId="{3A750362-F659-4742-9B44-CE89621D40EB}">
      <dgm:prSet/>
      <dgm:spPr/>
      <dgm:t>
        <a:bodyPr/>
        <a:lstStyle/>
        <a:p>
          <a:endParaRPr lang="en-US"/>
        </a:p>
      </dgm:t>
    </dgm:pt>
    <dgm:pt modelId="{6299F472-FB0B-FE4E-AC80-7D61B90165F6}" type="sibTrans" cxnId="{3A750362-F659-4742-9B44-CE89621D40EB}">
      <dgm:prSet/>
      <dgm:spPr/>
      <dgm:t>
        <a:bodyPr/>
        <a:lstStyle/>
        <a:p>
          <a:endParaRPr lang="en-US"/>
        </a:p>
      </dgm:t>
    </dgm:pt>
    <dgm:pt modelId="{FA38F452-6065-574D-907B-9FEEDE9DDABC}">
      <dgm:prSet phldrT="[Text]" custT="1"/>
      <dgm:spPr/>
      <dgm:t>
        <a:bodyPr/>
        <a:lstStyle/>
        <a:p>
          <a:r>
            <a:rPr lang="en-US" sz="2000" dirty="0" smtClean="0"/>
            <a:t>Seroconversion (1 ab)</a:t>
          </a:r>
          <a:endParaRPr lang="en-US" sz="2000" dirty="0"/>
        </a:p>
      </dgm:t>
    </dgm:pt>
    <dgm:pt modelId="{594D0AD0-9B59-F345-AF95-23D17CC61012}" type="parTrans" cxnId="{BB00AEBA-3994-674E-BDAB-5AD29A547577}">
      <dgm:prSet/>
      <dgm:spPr/>
      <dgm:t>
        <a:bodyPr/>
        <a:lstStyle/>
        <a:p>
          <a:endParaRPr lang="en-US"/>
        </a:p>
      </dgm:t>
    </dgm:pt>
    <dgm:pt modelId="{181B463E-4C40-1943-BFF3-3E54F929C074}" type="sibTrans" cxnId="{BB00AEBA-3994-674E-BDAB-5AD29A547577}">
      <dgm:prSet/>
      <dgm:spPr/>
      <dgm:t>
        <a:bodyPr/>
        <a:lstStyle/>
        <a:p>
          <a:endParaRPr lang="en-US"/>
        </a:p>
      </dgm:t>
    </dgm:pt>
    <dgm:pt modelId="{465322BD-38ED-C846-890A-0E93C753F83F}">
      <dgm:prSet phldrT="[Text]"/>
      <dgm:spPr/>
      <dgm:t>
        <a:bodyPr/>
        <a:lstStyle/>
        <a:p>
          <a:r>
            <a:rPr lang="en-US" dirty="0" smtClean="0"/>
            <a:t>Disease onset 49/49</a:t>
          </a:r>
          <a:endParaRPr lang="en-US" dirty="0"/>
        </a:p>
      </dgm:t>
    </dgm:pt>
    <dgm:pt modelId="{4B6150C4-A97D-4B4A-B7CA-0CA826427844}" type="parTrans" cxnId="{2163A83E-7A07-F848-BF73-FD8013C3F590}">
      <dgm:prSet/>
      <dgm:spPr/>
      <dgm:t>
        <a:bodyPr/>
        <a:lstStyle/>
        <a:p>
          <a:endParaRPr lang="en-US"/>
        </a:p>
      </dgm:t>
    </dgm:pt>
    <dgm:pt modelId="{4ADAA921-D714-7740-A24E-CB349DE140C3}" type="sibTrans" cxnId="{2163A83E-7A07-F848-BF73-FD8013C3F590}">
      <dgm:prSet/>
      <dgm:spPr/>
      <dgm:t>
        <a:bodyPr/>
        <a:lstStyle/>
        <a:p>
          <a:endParaRPr lang="en-US"/>
        </a:p>
      </dgm:t>
    </dgm:pt>
    <dgm:pt modelId="{A962696C-C6D5-4A4D-9E1C-7CA059DFCD73}">
      <dgm:prSet phldrT="[Text]"/>
      <dgm:spPr/>
      <dgm:t>
        <a:bodyPr/>
        <a:lstStyle/>
        <a:p>
          <a:r>
            <a:rPr lang="en-US" dirty="0" smtClean="0"/>
            <a:t>Last </a:t>
          </a:r>
          <a:r>
            <a:rPr lang="en-US" dirty="0" err="1" smtClean="0"/>
            <a:t>timepoint</a:t>
          </a:r>
          <a:r>
            <a:rPr lang="en-US" dirty="0" smtClean="0"/>
            <a:t> before T1D </a:t>
          </a:r>
          <a:r>
            <a:rPr lang="en-US" dirty="0" err="1" smtClean="0"/>
            <a:t>Dx</a:t>
          </a:r>
          <a:endParaRPr lang="en-US" dirty="0"/>
        </a:p>
      </dgm:t>
    </dgm:pt>
    <dgm:pt modelId="{A4C7609C-DDC3-C14F-B5C6-0F56782602CE}" type="parTrans" cxnId="{8A96A1D7-8230-5C44-BDCD-A4AC8E7BE713}">
      <dgm:prSet/>
      <dgm:spPr/>
      <dgm:t>
        <a:bodyPr/>
        <a:lstStyle/>
        <a:p>
          <a:endParaRPr lang="en-US"/>
        </a:p>
      </dgm:t>
    </dgm:pt>
    <dgm:pt modelId="{25026D6F-7C2D-5944-8EF7-E7F0C7994C11}" type="sibTrans" cxnId="{8A96A1D7-8230-5C44-BDCD-A4AC8E7BE713}">
      <dgm:prSet/>
      <dgm:spPr/>
      <dgm:t>
        <a:bodyPr/>
        <a:lstStyle/>
        <a:p>
          <a:endParaRPr lang="en-US"/>
        </a:p>
      </dgm:t>
    </dgm:pt>
    <dgm:pt modelId="{3A387ABF-D5DF-2F4E-8C7B-C078C156C9DB}" type="pres">
      <dgm:prSet presAssocID="{4EF90210-D443-5B47-A412-AE1F6E44C747}" presName="rootnode" presStyleCnt="0">
        <dgm:presLayoutVars>
          <dgm:chMax/>
          <dgm:chPref/>
          <dgm:dir/>
          <dgm:animLvl val="lvl"/>
        </dgm:presLayoutVars>
      </dgm:prSet>
      <dgm:spPr/>
      <dgm:t>
        <a:bodyPr/>
        <a:lstStyle/>
        <a:p>
          <a:endParaRPr lang="en-US"/>
        </a:p>
      </dgm:t>
    </dgm:pt>
    <dgm:pt modelId="{C1F36F92-597D-164E-BA2F-58DEF7ECB4B7}" type="pres">
      <dgm:prSet presAssocID="{76F8420E-CC92-3441-BC48-BDF224F95299}" presName="composite" presStyleCnt="0"/>
      <dgm:spPr/>
    </dgm:pt>
    <dgm:pt modelId="{4F4E26DA-49B6-254B-BB85-89B591E0DE3E}" type="pres">
      <dgm:prSet presAssocID="{76F8420E-CC92-3441-BC48-BDF224F95299}" presName="bentUpArrow1" presStyleLbl="alignImgPlace1" presStyleIdx="0" presStyleCnt="2"/>
      <dgm:spPr/>
    </dgm:pt>
    <dgm:pt modelId="{E41594C2-7F3D-614A-9DD2-BAF6670EF35F}" type="pres">
      <dgm:prSet presAssocID="{76F8420E-CC92-3441-BC48-BDF224F95299}" presName="ParentText" presStyleLbl="node1" presStyleIdx="0" presStyleCnt="3">
        <dgm:presLayoutVars>
          <dgm:chMax val="1"/>
          <dgm:chPref val="1"/>
          <dgm:bulletEnabled val="1"/>
        </dgm:presLayoutVars>
      </dgm:prSet>
      <dgm:spPr/>
      <dgm:t>
        <a:bodyPr/>
        <a:lstStyle/>
        <a:p>
          <a:endParaRPr lang="en-US"/>
        </a:p>
      </dgm:t>
    </dgm:pt>
    <dgm:pt modelId="{5F90CFE7-A464-5B41-A3CD-A5066519E296}" type="pres">
      <dgm:prSet presAssocID="{76F8420E-CC92-3441-BC48-BDF224F95299}" presName="ChildText" presStyleLbl="revTx" presStyleIdx="0" presStyleCnt="3">
        <dgm:presLayoutVars>
          <dgm:chMax val="0"/>
          <dgm:chPref val="0"/>
          <dgm:bulletEnabled val="1"/>
        </dgm:presLayoutVars>
      </dgm:prSet>
      <dgm:spPr/>
      <dgm:t>
        <a:bodyPr/>
        <a:lstStyle/>
        <a:p>
          <a:endParaRPr lang="en-US"/>
        </a:p>
      </dgm:t>
    </dgm:pt>
    <dgm:pt modelId="{CD3DA9E7-DA56-D14A-BF57-B9006BBCD4A5}" type="pres">
      <dgm:prSet presAssocID="{01185F68-C779-194D-998C-18324EE5CD3C}" presName="sibTrans" presStyleCnt="0"/>
      <dgm:spPr/>
    </dgm:pt>
    <dgm:pt modelId="{36A36062-7A39-AF4A-828D-8F0AE64D3BEA}" type="pres">
      <dgm:prSet presAssocID="{29921E50-FB1C-2F42-93F1-CD7DF4B634BE}" presName="composite" presStyleCnt="0"/>
      <dgm:spPr/>
    </dgm:pt>
    <dgm:pt modelId="{A08DB790-508F-2140-8993-5ABDB6A6B86C}" type="pres">
      <dgm:prSet presAssocID="{29921E50-FB1C-2F42-93F1-CD7DF4B634BE}" presName="bentUpArrow1" presStyleLbl="alignImgPlace1" presStyleIdx="1" presStyleCnt="2"/>
      <dgm:spPr/>
    </dgm:pt>
    <dgm:pt modelId="{D8686FFE-4739-9544-9CF6-E81A0AD6BBB1}" type="pres">
      <dgm:prSet presAssocID="{29921E50-FB1C-2F42-93F1-CD7DF4B634BE}" presName="ParentText" presStyleLbl="node1" presStyleIdx="1" presStyleCnt="3">
        <dgm:presLayoutVars>
          <dgm:chMax val="1"/>
          <dgm:chPref val="1"/>
          <dgm:bulletEnabled val="1"/>
        </dgm:presLayoutVars>
      </dgm:prSet>
      <dgm:spPr/>
      <dgm:t>
        <a:bodyPr/>
        <a:lstStyle/>
        <a:p>
          <a:endParaRPr lang="en-US"/>
        </a:p>
      </dgm:t>
    </dgm:pt>
    <dgm:pt modelId="{69464114-C66C-5E49-99B2-8AD42CFC7739}" type="pres">
      <dgm:prSet presAssocID="{29921E50-FB1C-2F42-93F1-CD7DF4B634BE}" presName="ChildText" presStyleLbl="revTx" presStyleIdx="1" presStyleCnt="3">
        <dgm:presLayoutVars>
          <dgm:chMax val="0"/>
          <dgm:chPref val="0"/>
          <dgm:bulletEnabled val="1"/>
        </dgm:presLayoutVars>
      </dgm:prSet>
      <dgm:spPr/>
      <dgm:t>
        <a:bodyPr/>
        <a:lstStyle/>
        <a:p>
          <a:endParaRPr lang="en-US"/>
        </a:p>
      </dgm:t>
    </dgm:pt>
    <dgm:pt modelId="{29AD7C85-438F-F04C-87B3-5B458318C3CF}" type="pres">
      <dgm:prSet presAssocID="{6299F472-FB0B-FE4E-AC80-7D61B90165F6}" presName="sibTrans" presStyleCnt="0"/>
      <dgm:spPr/>
    </dgm:pt>
    <dgm:pt modelId="{C22A426F-F492-5448-B91A-EFC30E5F302D}" type="pres">
      <dgm:prSet presAssocID="{465322BD-38ED-C846-890A-0E93C753F83F}" presName="composite" presStyleCnt="0"/>
      <dgm:spPr/>
    </dgm:pt>
    <dgm:pt modelId="{20FEC2A1-D6D4-1940-8AD1-F53E4F5DED9F}" type="pres">
      <dgm:prSet presAssocID="{465322BD-38ED-C846-890A-0E93C753F83F}" presName="ParentText" presStyleLbl="node1" presStyleIdx="2" presStyleCnt="3">
        <dgm:presLayoutVars>
          <dgm:chMax val="1"/>
          <dgm:chPref val="1"/>
          <dgm:bulletEnabled val="1"/>
        </dgm:presLayoutVars>
      </dgm:prSet>
      <dgm:spPr/>
      <dgm:t>
        <a:bodyPr/>
        <a:lstStyle/>
        <a:p>
          <a:endParaRPr lang="en-US"/>
        </a:p>
      </dgm:t>
    </dgm:pt>
    <dgm:pt modelId="{9676A2A1-7FC7-E146-B6A9-1D24CDEA04F2}" type="pres">
      <dgm:prSet presAssocID="{465322BD-38ED-C846-890A-0E93C753F83F}" presName="FinalChildText" presStyleLbl="revTx" presStyleIdx="2" presStyleCnt="3">
        <dgm:presLayoutVars>
          <dgm:chMax val="0"/>
          <dgm:chPref val="0"/>
          <dgm:bulletEnabled val="1"/>
        </dgm:presLayoutVars>
      </dgm:prSet>
      <dgm:spPr/>
      <dgm:t>
        <a:bodyPr/>
        <a:lstStyle/>
        <a:p>
          <a:endParaRPr lang="en-US"/>
        </a:p>
      </dgm:t>
    </dgm:pt>
  </dgm:ptLst>
  <dgm:cxnLst>
    <dgm:cxn modelId="{375AB8F0-21FF-5D47-BACE-3B62358F7C2C}" type="presOf" srcId="{4EF90210-D443-5B47-A412-AE1F6E44C747}" destId="{3A387ABF-D5DF-2F4E-8C7B-C078C156C9DB}" srcOrd="0" destOrd="0" presId="urn:microsoft.com/office/officeart/2005/8/layout/StepDownProcess"/>
    <dgm:cxn modelId="{3A750362-F659-4742-9B44-CE89621D40EB}" srcId="{4EF90210-D443-5B47-A412-AE1F6E44C747}" destId="{29921E50-FB1C-2F42-93F1-CD7DF4B634BE}" srcOrd="1" destOrd="0" parTransId="{9ED79662-D4D8-E541-B086-0B5A8A3BA7EC}" sibTransId="{6299F472-FB0B-FE4E-AC80-7D61B90165F6}"/>
    <dgm:cxn modelId="{CEB2430C-5CC0-6E44-AF95-366B0E3477E2}" srcId="{4EF90210-D443-5B47-A412-AE1F6E44C747}" destId="{76F8420E-CC92-3441-BC48-BDF224F95299}" srcOrd="0" destOrd="0" parTransId="{145A8CB1-4A60-DE4C-A338-E9BECB6AF569}" sibTransId="{01185F68-C779-194D-998C-18324EE5CD3C}"/>
    <dgm:cxn modelId="{C3B6B508-B684-D64D-987F-9164D284A2F2}" type="presOf" srcId="{465322BD-38ED-C846-890A-0E93C753F83F}" destId="{20FEC2A1-D6D4-1940-8AD1-F53E4F5DED9F}" srcOrd="0" destOrd="0" presId="urn:microsoft.com/office/officeart/2005/8/layout/StepDownProcess"/>
    <dgm:cxn modelId="{BB00AEBA-3994-674E-BDAB-5AD29A547577}" srcId="{29921E50-FB1C-2F42-93F1-CD7DF4B634BE}" destId="{FA38F452-6065-574D-907B-9FEEDE9DDABC}" srcOrd="0" destOrd="0" parTransId="{594D0AD0-9B59-F345-AF95-23D17CC61012}" sibTransId="{181B463E-4C40-1943-BFF3-3E54F929C074}"/>
    <dgm:cxn modelId="{9AC02D17-4607-7B46-A0B3-65C3AA0E89F0}" type="presOf" srcId="{76F8420E-CC92-3441-BC48-BDF224F95299}" destId="{E41594C2-7F3D-614A-9DD2-BAF6670EF35F}" srcOrd="0" destOrd="0" presId="urn:microsoft.com/office/officeart/2005/8/layout/StepDownProcess"/>
    <dgm:cxn modelId="{AD7BBAAF-A4E5-AC47-B1DE-BC3ABEC5BD2F}" type="presOf" srcId="{29921E50-FB1C-2F42-93F1-CD7DF4B634BE}" destId="{D8686FFE-4739-9544-9CF6-E81A0AD6BBB1}" srcOrd="0" destOrd="0" presId="urn:microsoft.com/office/officeart/2005/8/layout/StepDownProcess"/>
    <dgm:cxn modelId="{2163A83E-7A07-F848-BF73-FD8013C3F590}" srcId="{4EF90210-D443-5B47-A412-AE1F6E44C747}" destId="{465322BD-38ED-C846-890A-0E93C753F83F}" srcOrd="2" destOrd="0" parTransId="{4B6150C4-A97D-4B4A-B7CA-0CA826427844}" sibTransId="{4ADAA921-D714-7740-A24E-CB349DE140C3}"/>
    <dgm:cxn modelId="{49E3D0A9-2FE8-B042-A30B-9D17F133F0A2}" type="presOf" srcId="{A962696C-C6D5-4A4D-9E1C-7CA059DFCD73}" destId="{9676A2A1-7FC7-E146-B6A9-1D24CDEA04F2}" srcOrd="0" destOrd="0" presId="urn:microsoft.com/office/officeart/2005/8/layout/StepDownProcess"/>
    <dgm:cxn modelId="{8A96A1D7-8230-5C44-BDCD-A4AC8E7BE713}" srcId="{465322BD-38ED-C846-890A-0E93C753F83F}" destId="{A962696C-C6D5-4A4D-9E1C-7CA059DFCD73}" srcOrd="0" destOrd="0" parTransId="{A4C7609C-DDC3-C14F-B5C6-0F56782602CE}" sibTransId="{25026D6F-7C2D-5944-8EF7-E7F0C7994C11}"/>
    <dgm:cxn modelId="{ABBA76FD-0CAF-9849-AFCC-32F411C42242}" type="presOf" srcId="{FA38F452-6065-574D-907B-9FEEDE9DDABC}" destId="{69464114-C66C-5E49-99B2-8AD42CFC7739}" srcOrd="0" destOrd="0" presId="urn:microsoft.com/office/officeart/2005/8/layout/StepDownProcess"/>
    <dgm:cxn modelId="{30543DFE-3E5B-5F46-9B14-E97D1D7FC450}" srcId="{76F8420E-CC92-3441-BC48-BDF224F95299}" destId="{3DD0201A-A6BE-2B47-9B20-9BA2E3AE819C}" srcOrd="0" destOrd="0" parTransId="{54A33942-1829-ED49-98B0-14654C2C5759}" sibTransId="{7EF6CCA4-BD19-6248-AFF0-C67158BCEF9B}"/>
    <dgm:cxn modelId="{89B32873-D75C-4347-8739-813711467115}" type="presOf" srcId="{3DD0201A-A6BE-2B47-9B20-9BA2E3AE819C}" destId="{5F90CFE7-A464-5B41-A3CD-A5066519E296}" srcOrd="0" destOrd="0" presId="urn:microsoft.com/office/officeart/2005/8/layout/StepDownProcess"/>
    <dgm:cxn modelId="{1C796648-93C7-D148-B66E-8C481C6115FC}" type="presParOf" srcId="{3A387ABF-D5DF-2F4E-8C7B-C078C156C9DB}" destId="{C1F36F92-597D-164E-BA2F-58DEF7ECB4B7}" srcOrd="0" destOrd="0" presId="urn:microsoft.com/office/officeart/2005/8/layout/StepDownProcess"/>
    <dgm:cxn modelId="{EBC33385-9266-134D-9D38-049C1B422F71}" type="presParOf" srcId="{C1F36F92-597D-164E-BA2F-58DEF7ECB4B7}" destId="{4F4E26DA-49B6-254B-BB85-89B591E0DE3E}" srcOrd="0" destOrd="0" presId="urn:microsoft.com/office/officeart/2005/8/layout/StepDownProcess"/>
    <dgm:cxn modelId="{512FC1BB-99D2-2A44-9D6D-129FA4048166}" type="presParOf" srcId="{C1F36F92-597D-164E-BA2F-58DEF7ECB4B7}" destId="{E41594C2-7F3D-614A-9DD2-BAF6670EF35F}" srcOrd="1" destOrd="0" presId="urn:microsoft.com/office/officeart/2005/8/layout/StepDownProcess"/>
    <dgm:cxn modelId="{1DB06D2C-DCE3-1042-8AF7-007F9341A97B}" type="presParOf" srcId="{C1F36F92-597D-164E-BA2F-58DEF7ECB4B7}" destId="{5F90CFE7-A464-5B41-A3CD-A5066519E296}" srcOrd="2" destOrd="0" presId="urn:microsoft.com/office/officeart/2005/8/layout/StepDownProcess"/>
    <dgm:cxn modelId="{A4315036-AA01-194A-ABFB-704F3503520E}" type="presParOf" srcId="{3A387ABF-D5DF-2F4E-8C7B-C078C156C9DB}" destId="{CD3DA9E7-DA56-D14A-BF57-B9006BBCD4A5}" srcOrd="1" destOrd="0" presId="urn:microsoft.com/office/officeart/2005/8/layout/StepDownProcess"/>
    <dgm:cxn modelId="{4EAE399C-0D1B-9C46-BC58-436DBD55D867}" type="presParOf" srcId="{3A387ABF-D5DF-2F4E-8C7B-C078C156C9DB}" destId="{36A36062-7A39-AF4A-828D-8F0AE64D3BEA}" srcOrd="2" destOrd="0" presId="urn:microsoft.com/office/officeart/2005/8/layout/StepDownProcess"/>
    <dgm:cxn modelId="{F11F2918-181D-5D4A-ADFD-81A803B5F954}" type="presParOf" srcId="{36A36062-7A39-AF4A-828D-8F0AE64D3BEA}" destId="{A08DB790-508F-2140-8993-5ABDB6A6B86C}" srcOrd="0" destOrd="0" presId="urn:microsoft.com/office/officeart/2005/8/layout/StepDownProcess"/>
    <dgm:cxn modelId="{D06B6E1A-476F-D942-A0AD-CBDB3825D675}" type="presParOf" srcId="{36A36062-7A39-AF4A-828D-8F0AE64D3BEA}" destId="{D8686FFE-4739-9544-9CF6-E81A0AD6BBB1}" srcOrd="1" destOrd="0" presId="urn:microsoft.com/office/officeart/2005/8/layout/StepDownProcess"/>
    <dgm:cxn modelId="{CFEF62E1-60A4-9142-A26A-6F1313251875}" type="presParOf" srcId="{36A36062-7A39-AF4A-828D-8F0AE64D3BEA}" destId="{69464114-C66C-5E49-99B2-8AD42CFC7739}" srcOrd="2" destOrd="0" presId="urn:microsoft.com/office/officeart/2005/8/layout/StepDownProcess"/>
    <dgm:cxn modelId="{0A0C0E79-3D73-E945-B4A0-3A2F586BBFE6}" type="presParOf" srcId="{3A387ABF-D5DF-2F4E-8C7B-C078C156C9DB}" destId="{29AD7C85-438F-F04C-87B3-5B458318C3CF}" srcOrd="3" destOrd="0" presId="urn:microsoft.com/office/officeart/2005/8/layout/StepDownProcess"/>
    <dgm:cxn modelId="{9AB7FFBD-4591-A34F-88E5-B0E86BE5C63D}" type="presParOf" srcId="{3A387ABF-D5DF-2F4E-8C7B-C078C156C9DB}" destId="{C22A426F-F492-5448-B91A-EFC30E5F302D}" srcOrd="4" destOrd="0" presId="urn:microsoft.com/office/officeart/2005/8/layout/StepDownProcess"/>
    <dgm:cxn modelId="{8B76F853-571A-0E40-9DA1-83187EB621EA}" type="presParOf" srcId="{C22A426F-F492-5448-B91A-EFC30E5F302D}" destId="{20FEC2A1-D6D4-1940-8AD1-F53E4F5DED9F}" srcOrd="0" destOrd="0" presId="urn:microsoft.com/office/officeart/2005/8/layout/StepDownProcess"/>
    <dgm:cxn modelId="{1FB0E28B-CF25-5C47-BCAF-96306F7330B3}" type="presParOf" srcId="{C22A426F-F492-5448-B91A-EFC30E5F302D}" destId="{9676A2A1-7FC7-E146-B6A9-1D24CDEA04F2}"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86D0B6-9A9D-344E-838C-08226E4CFBB4}" type="doc">
      <dgm:prSet loTypeId="urn:microsoft.com/office/officeart/2009/3/layout/DescendingProcess" loCatId="" qsTypeId="urn:microsoft.com/office/officeart/2005/8/quickstyle/simple4" qsCatId="simple" csTypeId="urn:microsoft.com/office/officeart/2005/8/colors/colorful4" csCatId="colorful" phldr="1"/>
      <dgm:spPr/>
      <dgm:t>
        <a:bodyPr/>
        <a:lstStyle/>
        <a:p>
          <a:endParaRPr lang="en-US"/>
        </a:p>
      </dgm:t>
    </dgm:pt>
    <dgm:pt modelId="{653E724C-AD0A-2747-A28C-B55E67055741}">
      <dgm:prSet phldrT="[Text]"/>
      <dgm:spPr/>
      <dgm:t>
        <a:bodyPr/>
        <a:lstStyle/>
        <a:p>
          <a:r>
            <a:rPr lang="en-US" dirty="0" smtClean="0"/>
            <a:t>Trio WGS</a:t>
          </a:r>
          <a:endParaRPr lang="en-US" dirty="0"/>
        </a:p>
      </dgm:t>
    </dgm:pt>
    <dgm:pt modelId="{A2B37202-7138-4D44-A722-994F86FEB025}" type="parTrans" cxnId="{060CF20E-9F63-5441-8A96-3E2A5B85A09A}">
      <dgm:prSet/>
      <dgm:spPr/>
      <dgm:t>
        <a:bodyPr/>
        <a:lstStyle/>
        <a:p>
          <a:endParaRPr lang="en-US"/>
        </a:p>
      </dgm:t>
    </dgm:pt>
    <dgm:pt modelId="{416F0104-8821-964E-8D90-5789FCFAA339}" type="sibTrans" cxnId="{060CF20E-9F63-5441-8A96-3E2A5B85A09A}">
      <dgm:prSet/>
      <dgm:spPr/>
      <dgm:t>
        <a:bodyPr/>
        <a:lstStyle/>
        <a:p>
          <a:endParaRPr lang="en-US"/>
        </a:p>
      </dgm:t>
    </dgm:pt>
    <dgm:pt modelId="{4D1AF78C-766A-EA4E-95FF-F9EFB6B4B4C0}">
      <dgm:prSet phldrT="[Text]"/>
      <dgm:spPr/>
      <dgm:t>
        <a:bodyPr/>
        <a:lstStyle/>
        <a:p>
          <a:r>
            <a:rPr lang="en-US" dirty="0" smtClean="0"/>
            <a:t>WGBS</a:t>
          </a:r>
          <a:endParaRPr lang="en-US" dirty="0"/>
        </a:p>
      </dgm:t>
    </dgm:pt>
    <dgm:pt modelId="{8942BBFC-6445-6041-AB61-ADA83A8A1BDE}" type="parTrans" cxnId="{98480C1A-C2D4-C441-B544-E6388B08CD45}">
      <dgm:prSet/>
      <dgm:spPr/>
      <dgm:t>
        <a:bodyPr/>
        <a:lstStyle/>
        <a:p>
          <a:endParaRPr lang="en-US"/>
        </a:p>
      </dgm:t>
    </dgm:pt>
    <dgm:pt modelId="{571D9C09-27F6-5C44-9781-8A8CE3F37DEF}" type="sibTrans" cxnId="{98480C1A-C2D4-C441-B544-E6388B08CD45}">
      <dgm:prSet/>
      <dgm:spPr/>
      <dgm:t>
        <a:bodyPr/>
        <a:lstStyle/>
        <a:p>
          <a:endParaRPr lang="en-US"/>
        </a:p>
      </dgm:t>
    </dgm:pt>
    <dgm:pt modelId="{15005273-EE13-C240-8AA6-232642B66241}">
      <dgm:prSet phldrT="[Text]"/>
      <dgm:spPr/>
      <dgm:t>
        <a:bodyPr/>
        <a:lstStyle/>
        <a:p>
          <a:r>
            <a:rPr lang="en-US" dirty="0" err="1" smtClean="0"/>
            <a:t>scRNA</a:t>
          </a:r>
          <a:r>
            <a:rPr lang="en-US" dirty="0" smtClean="0"/>
            <a:t>/ATAC</a:t>
          </a:r>
          <a:endParaRPr lang="en-US" dirty="0"/>
        </a:p>
      </dgm:t>
    </dgm:pt>
    <dgm:pt modelId="{9A2D75CC-EA7F-7A4F-BB7D-49C5C4EE5DD9}" type="parTrans" cxnId="{D1885802-5223-DD4F-BE72-E975C7A6FB52}">
      <dgm:prSet/>
      <dgm:spPr/>
      <dgm:t>
        <a:bodyPr/>
        <a:lstStyle/>
        <a:p>
          <a:endParaRPr lang="en-US"/>
        </a:p>
      </dgm:t>
    </dgm:pt>
    <dgm:pt modelId="{EBCF2204-C6A8-AA4B-A733-3F48F7FE8D53}" type="sibTrans" cxnId="{D1885802-5223-DD4F-BE72-E975C7A6FB52}">
      <dgm:prSet/>
      <dgm:spPr/>
      <dgm:t>
        <a:bodyPr/>
        <a:lstStyle/>
        <a:p>
          <a:endParaRPr lang="en-US"/>
        </a:p>
      </dgm:t>
    </dgm:pt>
    <dgm:pt modelId="{BAAB61C4-431B-C34B-9020-7E92FA47A3ED}">
      <dgm:prSet phldrT="[Text]"/>
      <dgm:spPr/>
      <dgm:t>
        <a:bodyPr/>
        <a:lstStyle/>
        <a:p>
          <a:r>
            <a:rPr lang="en-US" dirty="0" smtClean="0"/>
            <a:t>3</a:t>
          </a:r>
          <a:r>
            <a:rPr lang="en-US" baseline="30000" dirty="0" smtClean="0"/>
            <a:t>rd</a:t>
          </a:r>
          <a:r>
            <a:rPr lang="en-US" dirty="0" smtClean="0"/>
            <a:t> Gen Seq.</a:t>
          </a:r>
          <a:endParaRPr lang="en-US" dirty="0"/>
        </a:p>
      </dgm:t>
    </dgm:pt>
    <dgm:pt modelId="{ECBE5CAD-A0D2-884F-9FA4-00EFDA988249}" type="parTrans" cxnId="{FCFA6D26-64DA-D943-825F-E9AD306FD4CE}">
      <dgm:prSet/>
      <dgm:spPr/>
      <dgm:t>
        <a:bodyPr/>
        <a:lstStyle/>
        <a:p>
          <a:endParaRPr lang="en-US"/>
        </a:p>
      </dgm:t>
    </dgm:pt>
    <dgm:pt modelId="{71E6483C-406C-9D46-BC4A-E70980BE967C}" type="sibTrans" cxnId="{FCFA6D26-64DA-D943-825F-E9AD306FD4CE}">
      <dgm:prSet/>
      <dgm:spPr/>
      <dgm:t>
        <a:bodyPr/>
        <a:lstStyle/>
        <a:p>
          <a:endParaRPr lang="en-US"/>
        </a:p>
      </dgm:t>
    </dgm:pt>
    <dgm:pt modelId="{CE1CB97A-ECB2-5040-8CD3-22E965B3F52D}">
      <dgm:prSet phldrT="[Text]"/>
      <dgm:spPr/>
      <dgm:t>
        <a:bodyPr/>
        <a:lstStyle/>
        <a:p>
          <a:r>
            <a:rPr lang="en-US" dirty="0" smtClean="0"/>
            <a:t>Catalog of patient unique DNA and genomic variation</a:t>
          </a:r>
          <a:endParaRPr lang="en-US" dirty="0"/>
        </a:p>
      </dgm:t>
    </dgm:pt>
    <dgm:pt modelId="{E5E7106A-796E-5A44-9006-6D2B5E094A64}" type="parTrans" cxnId="{B191421D-0891-514B-B368-A4B3F415E132}">
      <dgm:prSet/>
      <dgm:spPr/>
      <dgm:t>
        <a:bodyPr/>
        <a:lstStyle/>
        <a:p>
          <a:endParaRPr lang="en-US"/>
        </a:p>
      </dgm:t>
    </dgm:pt>
    <dgm:pt modelId="{9EC5787B-986E-DF4A-9370-66B31766AA48}" type="sibTrans" cxnId="{B191421D-0891-514B-B368-A4B3F415E132}">
      <dgm:prSet/>
      <dgm:spPr/>
      <dgm:t>
        <a:bodyPr/>
        <a:lstStyle/>
        <a:p>
          <a:endParaRPr lang="en-US"/>
        </a:p>
      </dgm:t>
    </dgm:pt>
    <dgm:pt modelId="{CA83CFF0-9D80-964E-9279-03623009C7D4}">
      <dgm:prSet phldrT="[Text]"/>
      <dgm:spPr/>
      <dgm:t>
        <a:bodyPr/>
        <a:lstStyle/>
        <a:p>
          <a:r>
            <a:rPr lang="en-US" dirty="0" smtClean="0"/>
            <a:t>MPRA/CRISPR Screen</a:t>
          </a:r>
          <a:endParaRPr lang="en-US" dirty="0"/>
        </a:p>
      </dgm:t>
    </dgm:pt>
    <dgm:pt modelId="{81695EF4-7E5F-DC45-9816-3CF7A5009809}" type="parTrans" cxnId="{608DC001-851C-DD49-929C-1ABD6517CA13}">
      <dgm:prSet/>
      <dgm:spPr/>
      <dgm:t>
        <a:bodyPr/>
        <a:lstStyle/>
        <a:p>
          <a:endParaRPr lang="en-US"/>
        </a:p>
      </dgm:t>
    </dgm:pt>
    <dgm:pt modelId="{900A97C6-6015-7043-B339-9AF0A29B2BEE}" type="sibTrans" cxnId="{608DC001-851C-DD49-929C-1ABD6517CA13}">
      <dgm:prSet/>
      <dgm:spPr/>
      <dgm:t>
        <a:bodyPr/>
        <a:lstStyle/>
        <a:p>
          <a:endParaRPr lang="en-US"/>
        </a:p>
      </dgm:t>
    </dgm:pt>
    <dgm:pt modelId="{C4AD33E6-F38E-8548-838C-8CA4D41AE95E}" type="pres">
      <dgm:prSet presAssocID="{E386D0B6-9A9D-344E-838C-08226E4CFBB4}" presName="Name0" presStyleCnt="0">
        <dgm:presLayoutVars>
          <dgm:chMax val="7"/>
          <dgm:chPref val="5"/>
        </dgm:presLayoutVars>
      </dgm:prSet>
      <dgm:spPr/>
      <dgm:t>
        <a:bodyPr/>
        <a:lstStyle/>
        <a:p>
          <a:endParaRPr lang="en-US"/>
        </a:p>
      </dgm:t>
    </dgm:pt>
    <dgm:pt modelId="{AFE2F472-DD63-AD42-9608-95DDA8B9121C}" type="pres">
      <dgm:prSet presAssocID="{E386D0B6-9A9D-344E-838C-08226E4CFBB4}" presName="arrowNode" presStyleLbl="node1" presStyleIdx="0" presStyleCnt="1"/>
      <dgm:spPr/>
    </dgm:pt>
    <dgm:pt modelId="{B796DB43-C9BE-E947-9D9B-A97D213DADE3}" type="pres">
      <dgm:prSet presAssocID="{653E724C-AD0A-2747-A28C-B55E67055741}" presName="txNode1" presStyleLbl="revTx" presStyleIdx="0" presStyleCnt="6">
        <dgm:presLayoutVars>
          <dgm:bulletEnabled val="1"/>
        </dgm:presLayoutVars>
      </dgm:prSet>
      <dgm:spPr/>
      <dgm:t>
        <a:bodyPr/>
        <a:lstStyle/>
        <a:p>
          <a:endParaRPr lang="en-US"/>
        </a:p>
      </dgm:t>
    </dgm:pt>
    <dgm:pt modelId="{70853EC7-16E5-174E-BB4B-6C106F908017}" type="pres">
      <dgm:prSet presAssocID="{4D1AF78C-766A-EA4E-95FF-F9EFB6B4B4C0}" presName="txNode2" presStyleLbl="revTx" presStyleIdx="1" presStyleCnt="6">
        <dgm:presLayoutVars>
          <dgm:bulletEnabled val="1"/>
        </dgm:presLayoutVars>
      </dgm:prSet>
      <dgm:spPr/>
      <dgm:t>
        <a:bodyPr/>
        <a:lstStyle/>
        <a:p>
          <a:endParaRPr lang="en-US"/>
        </a:p>
      </dgm:t>
    </dgm:pt>
    <dgm:pt modelId="{338BEC3A-37AE-D240-B089-FC0B2845F275}" type="pres">
      <dgm:prSet presAssocID="{571D9C09-27F6-5C44-9781-8A8CE3F37DEF}" presName="dotNode2" presStyleCnt="0"/>
      <dgm:spPr/>
    </dgm:pt>
    <dgm:pt modelId="{F3DEC432-954B-0A48-B1CA-E3F91C965AB7}" type="pres">
      <dgm:prSet presAssocID="{571D9C09-27F6-5C44-9781-8A8CE3F37DEF}" presName="dotRepeatNode" presStyleLbl="fgShp" presStyleIdx="0" presStyleCnt="4"/>
      <dgm:spPr/>
      <dgm:t>
        <a:bodyPr/>
        <a:lstStyle/>
        <a:p>
          <a:endParaRPr lang="en-US"/>
        </a:p>
      </dgm:t>
    </dgm:pt>
    <dgm:pt modelId="{24D65DD5-6E00-B544-B0DE-435C724B7F4C}" type="pres">
      <dgm:prSet presAssocID="{15005273-EE13-C240-8AA6-232642B66241}" presName="txNode3" presStyleLbl="revTx" presStyleIdx="2" presStyleCnt="6" custLinFactNeighborX="22830" custLinFactNeighborY="37518">
        <dgm:presLayoutVars>
          <dgm:bulletEnabled val="1"/>
        </dgm:presLayoutVars>
      </dgm:prSet>
      <dgm:spPr/>
      <dgm:t>
        <a:bodyPr/>
        <a:lstStyle/>
        <a:p>
          <a:endParaRPr lang="en-US"/>
        </a:p>
      </dgm:t>
    </dgm:pt>
    <dgm:pt modelId="{4045264E-A171-EB4F-87A6-8A100A73172C}" type="pres">
      <dgm:prSet presAssocID="{EBCF2204-C6A8-AA4B-A733-3F48F7FE8D53}" presName="dotNode3" presStyleCnt="0"/>
      <dgm:spPr/>
    </dgm:pt>
    <dgm:pt modelId="{EA6FC423-BAC6-E340-8A8C-E33A06117121}" type="pres">
      <dgm:prSet presAssocID="{EBCF2204-C6A8-AA4B-A733-3F48F7FE8D53}" presName="dotRepeatNode" presStyleLbl="fgShp" presStyleIdx="1" presStyleCnt="4"/>
      <dgm:spPr/>
      <dgm:t>
        <a:bodyPr/>
        <a:lstStyle/>
        <a:p>
          <a:endParaRPr lang="en-US"/>
        </a:p>
      </dgm:t>
    </dgm:pt>
    <dgm:pt modelId="{A58A8062-C529-F74D-B8DC-64DC351FD165}" type="pres">
      <dgm:prSet presAssocID="{CA83CFF0-9D80-964E-9279-03623009C7D4}" presName="txNode4" presStyleLbl="revTx" presStyleIdx="3" presStyleCnt="6">
        <dgm:presLayoutVars>
          <dgm:bulletEnabled val="1"/>
        </dgm:presLayoutVars>
      </dgm:prSet>
      <dgm:spPr/>
      <dgm:t>
        <a:bodyPr/>
        <a:lstStyle/>
        <a:p>
          <a:endParaRPr lang="en-US"/>
        </a:p>
      </dgm:t>
    </dgm:pt>
    <dgm:pt modelId="{376DD9BD-AD26-994A-8B22-729B53F8D7BD}" type="pres">
      <dgm:prSet presAssocID="{900A97C6-6015-7043-B339-9AF0A29B2BEE}" presName="dotNode4" presStyleCnt="0"/>
      <dgm:spPr/>
    </dgm:pt>
    <dgm:pt modelId="{D51D8262-7DB0-DD48-ABF2-C6E1EB2C1C1C}" type="pres">
      <dgm:prSet presAssocID="{900A97C6-6015-7043-B339-9AF0A29B2BEE}" presName="dotRepeatNode" presStyleLbl="fgShp" presStyleIdx="2" presStyleCnt="4"/>
      <dgm:spPr/>
      <dgm:t>
        <a:bodyPr/>
        <a:lstStyle/>
        <a:p>
          <a:endParaRPr lang="en-US"/>
        </a:p>
      </dgm:t>
    </dgm:pt>
    <dgm:pt modelId="{CFB2C8AA-BBD6-854F-A0A4-D9BE490D7852}" type="pres">
      <dgm:prSet presAssocID="{BAAB61C4-431B-C34B-9020-7E92FA47A3ED}" presName="txNode5" presStyleLbl="revTx" presStyleIdx="4" presStyleCnt="6">
        <dgm:presLayoutVars>
          <dgm:bulletEnabled val="1"/>
        </dgm:presLayoutVars>
      </dgm:prSet>
      <dgm:spPr/>
      <dgm:t>
        <a:bodyPr/>
        <a:lstStyle/>
        <a:p>
          <a:endParaRPr lang="en-US"/>
        </a:p>
      </dgm:t>
    </dgm:pt>
    <dgm:pt modelId="{6818B31F-33DB-8943-9B63-E40D6E9DCF6D}" type="pres">
      <dgm:prSet presAssocID="{71E6483C-406C-9D46-BC4A-E70980BE967C}" presName="dotNode5" presStyleCnt="0"/>
      <dgm:spPr/>
    </dgm:pt>
    <dgm:pt modelId="{A56C7CC6-1153-A441-A220-E70B4EDA6718}" type="pres">
      <dgm:prSet presAssocID="{71E6483C-406C-9D46-BC4A-E70980BE967C}" presName="dotRepeatNode" presStyleLbl="fgShp" presStyleIdx="3" presStyleCnt="4"/>
      <dgm:spPr/>
      <dgm:t>
        <a:bodyPr/>
        <a:lstStyle/>
        <a:p>
          <a:endParaRPr lang="en-US"/>
        </a:p>
      </dgm:t>
    </dgm:pt>
    <dgm:pt modelId="{31E3A722-D2B9-BE4C-8328-787D65893433}" type="pres">
      <dgm:prSet presAssocID="{CE1CB97A-ECB2-5040-8CD3-22E965B3F52D}" presName="txNode6" presStyleLbl="revTx" presStyleIdx="5" presStyleCnt="6">
        <dgm:presLayoutVars>
          <dgm:bulletEnabled val="1"/>
        </dgm:presLayoutVars>
      </dgm:prSet>
      <dgm:spPr/>
      <dgm:t>
        <a:bodyPr/>
        <a:lstStyle/>
        <a:p>
          <a:endParaRPr lang="en-US"/>
        </a:p>
      </dgm:t>
    </dgm:pt>
  </dgm:ptLst>
  <dgm:cxnLst>
    <dgm:cxn modelId="{060CF20E-9F63-5441-8A96-3E2A5B85A09A}" srcId="{E386D0B6-9A9D-344E-838C-08226E4CFBB4}" destId="{653E724C-AD0A-2747-A28C-B55E67055741}" srcOrd="0" destOrd="0" parTransId="{A2B37202-7138-4D44-A722-994F86FEB025}" sibTransId="{416F0104-8821-964E-8D90-5789FCFAA339}"/>
    <dgm:cxn modelId="{939919E6-7288-4048-A683-43A83F52457D}" type="presOf" srcId="{15005273-EE13-C240-8AA6-232642B66241}" destId="{24D65DD5-6E00-B544-B0DE-435C724B7F4C}" srcOrd="0" destOrd="0" presId="urn:microsoft.com/office/officeart/2009/3/layout/DescendingProcess"/>
    <dgm:cxn modelId="{47CA14E9-D1FE-5E4F-88E2-4EE6948E9FB0}" type="presOf" srcId="{CE1CB97A-ECB2-5040-8CD3-22E965B3F52D}" destId="{31E3A722-D2B9-BE4C-8328-787D65893433}" srcOrd="0" destOrd="0" presId="urn:microsoft.com/office/officeart/2009/3/layout/DescendingProcess"/>
    <dgm:cxn modelId="{B191421D-0891-514B-B368-A4B3F415E132}" srcId="{E386D0B6-9A9D-344E-838C-08226E4CFBB4}" destId="{CE1CB97A-ECB2-5040-8CD3-22E965B3F52D}" srcOrd="5" destOrd="0" parTransId="{E5E7106A-796E-5A44-9006-6D2B5E094A64}" sibTransId="{9EC5787B-986E-DF4A-9370-66B31766AA48}"/>
    <dgm:cxn modelId="{FCFA6D26-64DA-D943-825F-E9AD306FD4CE}" srcId="{E386D0B6-9A9D-344E-838C-08226E4CFBB4}" destId="{BAAB61C4-431B-C34B-9020-7E92FA47A3ED}" srcOrd="4" destOrd="0" parTransId="{ECBE5CAD-A0D2-884F-9FA4-00EFDA988249}" sibTransId="{71E6483C-406C-9D46-BC4A-E70980BE967C}"/>
    <dgm:cxn modelId="{3983831F-A89F-404C-B999-B9886D855CA3}" type="presOf" srcId="{653E724C-AD0A-2747-A28C-B55E67055741}" destId="{B796DB43-C9BE-E947-9D9B-A97D213DADE3}" srcOrd="0" destOrd="0" presId="urn:microsoft.com/office/officeart/2009/3/layout/DescendingProcess"/>
    <dgm:cxn modelId="{608DC001-851C-DD49-929C-1ABD6517CA13}" srcId="{E386D0B6-9A9D-344E-838C-08226E4CFBB4}" destId="{CA83CFF0-9D80-964E-9279-03623009C7D4}" srcOrd="3" destOrd="0" parTransId="{81695EF4-7E5F-DC45-9816-3CF7A5009809}" sibTransId="{900A97C6-6015-7043-B339-9AF0A29B2BEE}"/>
    <dgm:cxn modelId="{7E37E3E3-B000-FA41-BE1D-CD2C8425E014}" type="presOf" srcId="{71E6483C-406C-9D46-BC4A-E70980BE967C}" destId="{A56C7CC6-1153-A441-A220-E70B4EDA6718}" srcOrd="0" destOrd="0" presId="urn:microsoft.com/office/officeart/2009/3/layout/DescendingProcess"/>
    <dgm:cxn modelId="{81A5FCCE-74D8-324B-A3D7-CC175E46A7BA}" type="presOf" srcId="{BAAB61C4-431B-C34B-9020-7E92FA47A3ED}" destId="{CFB2C8AA-BBD6-854F-A0A4-D9BE490D7852}" srcOrd="0" destOrd="0" presId="urn:microsoft.com/office/officeart/2009/3/layout/DescendingProcess"/>
    <dgm:cxn modelId="{98480C1A-C2D4-C441-B544-E6388B08CD45}" srcId="{E386D0B6-9A9D-344E-838C-08226E4CFBB4}" destId="{4D1AF78C-766A-EA4E-95FF-F9EFB6B4B4C0}" srcOrd="1" destOrd="0" parTransId="{8942BBFC-6445-6041-AB61-ADA83A8A1BDE}" sibTransId="{571D9C09-27F6-5C44-9781-8A8CE3F37DEF}"/>
    <dgm:cxn modelId="{DDBD1C39-D877-D349-9845-BC9D47BDEB24}" type="presOf" srcId="{571D9C09-27F6-5C44-9781-8A8CE3F37DEF}" destId="{F3DEC432-954B-0A48-B1CA-E3F91C965AB7}" srcOrd="0" destOrd="0" presId="urn:microsoft.com/office/officeart/2009/3/layout/DescendingProcess"/>
    <dgm:cxn modelId="{FB4D3FAD-E24F-3840-B043-C38496AB8316}" type="presOf" srcId="{900A97C6-6015-7043-B339-9AF0A29B2BEE}" destId="{D51D8262-7DB0-DD48-ABF2-C6E1EB2C1C1C}" srcOrd="0" destOrd="0" presId="urn:microsoft.com/office/officeart/2009/3/layout/DescendingProcess"/>
    <dgm:cxn modelId="{9366179C-5541-D943-99AB-EFC31B8D9C0F}" type="presOf" srcId="{CA83CFF0-9D80-964E-9279-03623009C7D4}" destId="{A58A8062-C529-F74D-B8DC-64DC351FD165}" srcOrd="0" destOrd="0" presId="urn:microsoft.com/office/officeart/2009/3/layout/DescendingProcess"/>
    <dgm:cxn modelId="{D1885802-5223-DD4F-BE72-E975C7A6FB52}" srcId="{E386D0B6-9A9D-344E-838C-08226E4CFBB4}" destId="{15005273-EE13-C240-8AA6-232642B66241}" srcOrd="2" destOrd="0" parTransId="{9A2D75CC-EA7F-7A4F-BB7D-49C5C4EE5DD9}" sibTransId="{EBCF2204-C6A8-AA4B-A733-3F48F7FE8D53}"/>
    <dgm:cxn modelId="{BC65816A-6B35-AF4F-8882-236B51CE8310}" type="presOf" srcId="{4D1AF78C-766A-EA4E-95FF-F9EFB6B4B4C0}" destId="{70853EC7-16E5-174E-BB4B-6C106F908017}" srcOrd="0" destOrd="0" presId="urn:microsoft.com/office/officeart/2009/3/layout/DescendingProcess"/>
    <dgm:cxn modelId="{59413A07-1A35-834F-87FA-594843E92ABC}" type="presOf" srcId="{EBCF2204-C6A8-AA4B-A733-3F48F7FE8D53}" destId="{EA6FC423-BAC6-E340-8A8C-E33A06117121}" srcOrd="0" destOrd="0" presId="urn:microsoft.com/office/officeart/2009/3/layout/DescendingProcess"/>
    <dgm:cxn modelId="{87CF9A80-0143-6849-B994-7EBFC03EBD42}" type="presOf" srcId="{E386D0B6-9A9D-344E-838C-08226E4CFBB4}" destId="{C4AD33E6-F38E-8548-838C-8CA4D41AE95E}" srcOrd="0" destOrd="0" presId="urn:microsoft.com/office/officeart/2009/3/layout/DescendingProcess"/>
    <dgm:cxn modelId="{ED50FFC2-B78A-834C-9BA3-65CFD9F7A5F0}" type="presParOf" srcId="{C4AD33E6-F38E-8548-838C-8CA4D41AE95E}" destId="{AFE2F472-DD63-AD42-9608-95DDA8B9121C}" srcOrd="0" destOrd="0" presId="urn:microsoft.com/office/officeart/2009/3/layout/DescendingProcess"/>
    <dgm:cxn modelId="{C6464010-A766-D94B-A661-EF41998E4D50}" type="presParOf" srcId="{C4AD33E6-F38E-8548-838C-8CA4D41AE95E}" destId="{B796DB43-C9BE-E947-9D9B-A97D213DADE3}" srcOrd="1" destOrd="0" presId="urn:microsoft.com/office/officeart/2009/3/layout/DescendingProcess"/>
    <dgm:cxn modelId="{5E379FC0-4C6F-314A-B02E-C3C7B0EA4DA8}" type="presParOf" srcId="{C4AD33E6-F38E-8548-838C-8CA4D41AE95E}" destId="{70853EC7-16E5-174E-BB4B-6C106F908017}" srcOrd="2" destOrd="0" presId="urn:microsoft.com/office/officeart/2009/3/layout/DescendingProcess"/>
    <dgm:cxn modelId="{55EAC308-9693-7E40-A458-7F7B6A90F9F5}" type="presParOf" srcId="{C4AD33E6-F38E-8548-838C-8CA4D41AE95E}" destId="{338BEC3A-37AE-D240-B089-FC0B2845F275}" srcOrd="3" destOrd="0" presId="urn:microsoft.com/office/officeart/2009/3/layout/DescendingProcess"/>
    <dgm:cxn modelId="{989596EA-FB01-5E49-9E33-164FEBB30340}" type="presParOf" srcId="{338BEC3A-37AE-D240-B089-FC0B2845F275}" destId="{F3DEC432-954B-0A48-B1CA-E3F91C965AB7}" srcOrd="0" destOrd="0" presId="urn:microsoft.com/office/officeart/2009/3/layout/DescendingProcess"/>
    <dgm:cxn modelId="{861B1E5C-28C4-9C46-B401-7A929B71791F}" type="presParOf" srcId="{C4AD33E6-F38E-8548-838C-8CA4D41AE95E}" destId="{24D65DD5-6E00-B544-B0DE-435C724B7F4C}" srcOrd="4" destOrd="0" presId="urn:microsoft.com/office/officeart/2009/3/layout/DescendingProcess"/>
    <dgm:cxn modelId="{2FAF79B0-D368-7B43-90B8-34E1F3F3BDFA}" type="presParOf" srcId="{C4AD33E6-F38E-8548-838C-8CA4D41AE95E}" destId="{4045264E-A171-EB4F-87A6-8A100A73172C}" srcOrd="5" destOrd="0" presId="urn:microsoft.com/office/officeart/2009/3/layout/DescendingProcess"/>
    <dgm:cxn modelId="{54BCE58E-9647-D340-8325-CCE104D3A61A}" type="presParOf" srcId="{4045264E-A171-EB4F-87A6-8A100A73172C}" destId="{EA6FC423-BAC6-E340-8A8C-E33A06117121}" srcOrd="0" destOrd="0" presId="urn:microsoft.com/office/officeart/2009/3/layout/DescendingProcess"/>
    <dgm:cxn modelId="{0DD75759-D13E-BB41-91A5-B7DA955EE2DD}" type="presParOf" srcId="{C4AD33E6-F38E-8548-838C-8CA4D41AE95E}" destId="{A58A8062-C529-F74D-B8DC-64DC351FD165}" srcOrd="6" destOrd="0" presId="urn:microsoft.com/office/officeart/2009/3/layout/DescendingProcess"/>
    <dgm:cxn modelId="{C126FCBD-5D27-5B4C-9F32-02FDC573E0F0}" type="presParOf" srcId="{C4AD33E6-F38E-8548-838C-8CA4D41AE95E}" destId="{376DD9BD-AD26-994A-8B22-729B53F8D7BD}" srcOrd="7" destOrd="0" presId="urn:microsoft.com/office/officeart/2009/3/layout/DescendingProcess"/>
    <dgm:cxn modelId="{BC699AFC-682B-7549-A8C5-8CE1AC1802AE}" type="presParOf" srcId="{376DD9BD-AD26-994A-8B22-729B53F8D7BD}" destId="{D51D8262-7DB0-DD48-ABF2-C6E1EB2C1C1C}" srcOrd="0" destOrd="0" presId="urn:microsoft.com/office/officeart/2009/3/layout/DescendingProcess"/>
    <dgm:cxn modelId="{D5522FBE-23C1-7B41-9462-061547642A63}" type="presParOf" srcId="{C4AD33E6-F38E-8548-838C-8CA4D41AE95E}" destId="{CFB2C8AA-BBD6-854F-A0A4-D9BE490D7852}" srcOrd="8" destOrd="0" presId="urn:microsoft.com/office/officeart/2009/3/layout/DescendingProcess"/>
    <dgm:cxn modelId="{3D756F24-7152-984D-8A2E-9165C2876381}" type="presParOf" srcId="{C4AD33E6-F38E-8548-838C-8CA4D41AE95E}" destId="{6818B31F-33DB-8943-9B63-E40D6E9DCF6D}" srcOrd="9" destOrd="0" presId="urn:microsoft.com/office/officeart/2009/3/layout/DescendingProcess"/>
    <dgm:cxn modelId="{529728A0-A1F2-5445-AAFE-4682D361DA4A}" type="presParOf" srcId="{6818B31F-33DB-8943-9B63-E40D6E9DCF6D}" destId="{A56C7CC6-1153-A441-A220-E70B4EDA6718}" srcOrd="0" destOrd="0" presId="urn:microsoft.com/office/officeart/2009/3/layout/DescendingProcess"/>
    <dgm:cxn modelId="{029E4B1F-8EDB-DF41-81FF-A127808A95B0}" type="presParOf" srcId="{C4AD33E6-F38E-8548-838C-8CA4D41AE95E}" destId="{31E3A722-D2B9-BE4C-8328-787D65893433}" srcOrd="10" destOrd="0" presId="urn:microsoft.com/office/officeart/2009/3/layout/Descending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D9DCF-EA69-6D47-B6EC-F783B074009C}">
      <dsp:nvSpPr>
        <dsp:cNvPr id="0" name=""/>
        <dsp:cNvSpPr/>
      </dsp:nvSpPr>
      <dsp:spPr>
        <a:xfrm>
          <a:off x="0" y="0"/>
          <a:ext cx="3273355" cy="120975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a:t>580K regions with at least one pool shows UMR or LMR</a:t>
          </a:r>
        </a:p>
      </dsp:txBody>
      <dsp:txXfrm>
        <a:off x="35432" y="35432"/>
        <a:ext cx="1967939" cy="1138888"/>
      </dsp:txXfrm>
    </dsp:sp>
    <dsp:sp modelId="{3259D6D5-C40D-804A-9C10-A7B22B5E73B2}">
      <dsp:nvSpPr>
        <dsp:cNvPr id="0" name=""/>
        <dsp:cNvSpPr/>
      </dsp:nvSpPr>
      <dsp:spPr>
        <a:xfrm>
          <a:off x="280413" y="1434084"/>
          <a:ext cx="3273355" cy="120975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a:t>145K regions where biological replicate pools agree (</a:t>
          </a:r>
          <a:r>
            <a:rPr lang="en-US" sz="1500" kern="1200" dirty="0" err="1"/>
            <a:t>Neg</a:t>
          </a:r>
          <a:r>
            <a:rPr lang="en-US" sz="1500" kern="1200" dirty="0"/>
            <a:t>, </a:t>
          </a:r>
          <a:r>
            <a:rPr lang="en-US" sz="1500" kern="1200" dirty="0" err="1"/>
            <a:t>FluA</a:t>
          </a:r>
          <a:r>
            <a:rPr lang="en-US" sz="1500" kern="1200" dirty="0"/>
            <a:t>, </a:t>
          </a:r>
          <a:r>
            <a:rPr lang="en-US" sz="1500" kern="1200" dirty="0" err="1"/>
            <a:t>FluB</a:t>
          </a:r>
          <a:r>
            <a:rPr lang="en-US" sz="1500" kern="1200" dirty="0"/>
            <a:t>, HMP, Rhino)</a:t>
          </a:r>
        </a:p>
      </dsp:txBody>
      <dsp:txXfrm>
        <a:off x="315845" y="1469516"/>
        <a:ext cx="2127327" cy="1138888"/>
      </dsp:txXfrm>
    </dsp:sp>
    <dsp:sp modelId="{1DBD5EF7-758B-D841-9946-860759E9397F}">
      <dsp:nvSpPr>
        <dsp:cNvPr id="0" name=""/>
        <dsp:cNvSpPr/>
      </dsp:nvSpPr>
      <dsp:spPr>
        <a:xfrm>
          <a:off x="577651" y="2822754"/>
          <a:ext cx="3273355" cy="120975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a:t>Extract regions unique to each viral infection</a:t>
          </a:r>
        </a:p>
      </dsp:txBody>
      <dsp:txXfrm>
        <a:off x="613083" y="2858186"/>
        <a:ext cx="2127327" cy="1138888"/>
      </dsp:txXfrm>
    </dsp:sp>
    <dsp:sp modelId="{5836FC0D-BA72-CF48-A986-10A79F79A1D6}">
      <dsp:nvSpPr>
        <dsp:cNvPr id="0" name=""/>
        <dsp:cNvSpPr/>
      </dsp:nvSpPr>
      <dsp:spPr>
        <a:xfrm>
          <a:off x="2487017" y="917395"/>
          <a:ext cx="786338" cy="78633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2663943" y="917395"/>
        <a:ext cx="432486" cy="591719"/>
      </dsp:txXfrm>
    </dsp:sp>
    <dsp:sp modelId="{EA5AD85E-0693-C24E-B184-CF0C36FE56BB}">
      <dsp:nvSpPr>
        <dsp:cNvPr id="0" name=""/>
        <dsp:cNvSpPr/>
      </dsp:nvSpPr>
      <dsp:spPr>
        <a:xfrm>
          <a:off x="2775842" y="2320707"/>
          <a:ext cx="786338" cy="78633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2952768" y="2320707"/>
        <a:ext cx="432486" cy="5917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0E2CC-D8FF-4C4D-92DE-58CFCCEBC088}">
      <dsp:nvSpPr>
        <dsp:cNvPr id="0" name=""/>
        <dsp:cNvSpPr/>
      </dsp:nvSpPr>
      <dsp:spPr>
        <a:xfrm>
          <a:off x="3770" y="2270389"/>
          <a:ext cx="2194718" cy="87788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0.5ml blood / buccal swab	</a:t>
          </a:r>
          <a:endParaRPr lang="en-US" sz="1600" kern="1200" dirty="0"/>
        </a:p>
      </dsp:txBody>
      <dsp:txXfrm>
        <a:off x="442714" y="2270389"/>
        <a:ext cx="1316831" cy="877887"/>
      </dsp:txXfrm>
    </dsp:sp>
    <dsp:sp modelId="{EE5AF119-03B3-E64A-8F62-6A326C67F7F2}">
      <dsp:nvSpPr>
        <dsp:cNvPr id="0" name=""/>
        <dsp:cNvSpPr/>
      </dsp:nvSpPr>
      <dsp:spPr>
        <a:xfrm>
          <a:off x="1979017" y="2270389"/>
          <a:ext cx="2194718" cy="87788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PBMCs / DNA</a:t>
          </a:r>
          <a:endParaRPr lang="en-US" sz="1600" kern="1200" dirty="0"/>
        </a:p>
      </dsp:txBody>
      <dsp:txXfrm>
        <a:off x="2417961" y="2270389"/>
        <a:ext cx="1316831" cy="877887"/>
      </dsp:txXfrm>
    </dsp:sp>
    <dsp:sp modelId="{8C57BE93-E2BA-DF47-A6DF-908BF58FB5C9}">
      <dsp:nvSpPr>
        <dsp:cNvPr id="0" name=""/>
        <dsp:cNvSpPr/>
      </dsp:nvSpPr>
      <dsp:spPr>
        <a:xfrm>
          <a:off x="3954264" y="2270389"/>
          <a:ext cx="2194718" cy="87788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Pooled single cell seq./DNA genotyping</a:t>
          </a:r>
          <a:endParaRPr lang="en-US" sz="1600" kern="1200" dirty="0"/>
        </a:p>
      </dsp:txBody>
      <dsp:txXfrm>
        <a:off x="4393208" y="2270389"/>
        <a:ext cx="1316831" cy="877887"/>
      </dsp:txXfrm>
    </dsp:sp>
    <dsp:sp modelId="{BC2D4BC8-CFAE-B94E-84FB-9DD59C919E74}">
      <dsp:nvSpPr>
        <dsp:cNvPr id="0" name=""/>
        <dsp:cNvSpPr/>
      </dsp:nvSpPr>
      <dsp:spPr>
        <a:xfrm>
          <a:off x="5929510" y="2270389"/>
          <a:ext cx="2194718" cy="87788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cost per transcriptome ~0.5$</a:t>
          </a:r>
          <a:endParaRPr lang="en-US" sz="1600" kern="1200" dirty="0"/>
        </a:p>
      </dsp:txBody>
      <dsp:txXfrm>
        <a:off x="6368454" y="2270389"/>
        <a:ext cx="1316831" cy="8778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E26DA-49B6-254B-BB85-89B591E0DE3E}">
      <dsp:nvSpPr>
        <dsp:cNvPr id="0" name=""/>
        <dsp:cNvSpPr/>
      </dsp:nvSpPr>
      <dsp:spPr>
        <a:xfrm rot="5400000">
          <a:off x="445009" y="1583167"/>
          <a:ext cx="1400175" cy="1594049"/>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41594C2-7F3D-614A-9DD2-BAF6670EF35F}">
      <dsp:nvSpPr>
        <dsp:cNvPr id="0" name=""/>
        <dsp:cNvSpPr/>
      </dsp:nvSpPr>
      <dsp:spPr>
        <a:xfrm>
          <a:off x="74048" y="31045"/>
          <a:ext cx="2357070" cy="1649872"/>
        </a:xfrm>
        <a:prstGeom prst="roundRect">
          <a:avLst>
            <a:gd name="adj" fmla="val 166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Baseline</a:t>
          </a:r>
        </a:p>
        <a:p>
          <a:pPr lvl="0" algn="ctr" defTabSz="1377950">
            <a:lnSpc>
              <a:spcPct val="90000"/>
            </a:lnSpc>
            <a:spcBef>
              <a:spcPct val="0"/>
            </a:spcBef>
            <a:spcAft>
              <a:spcPct val="35000"/>
            </a:spcAft>
          </a:pPr>
          <a:r>
            <a:rPr lang="en-US" sz="3100" kern="1200" dirty="0" smtClean="0"/>
            <a:t>49/49</a:t>
          </a:r>
          <a:endParaRPr lang="en-US" sz="3100" kern="1200" dirty="0"/>
        </a:p>
      </dsp:txBody>
      <dsp:txXfrm>
        <a:off x="154603" y="111600"/>
        <a:ext cx="2195960" cy="1488762"/>
      </dsp:txXfrm>
    </dsp:sp>
    <dsp:sp modelId="{5F90CFE7-A464-5B41-A3CD-A5066519E296}">
      <dsp:nvSpPr>
        <dsp:cNvPr id="0" name=""/>
        <dsp:cNvSpPr/>
      </dsp:nvSpPr>
      <dsp:spPr>
        <a:xfrm>
          <a:off x="2431119" y="188398"/>
          <a:ext cx="1714308"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At-risk infant</a:t>
          </a:r>
          <a:endParaRPr lang="en-US" sz="2400" kern="1200" dirty="0"/>
        </a:p>
      </dsp:txBody>
      <dsp:txXfrm>
        <a:off x="2431119" y="188398"/>
        <a:ext cx="1714308" cy="1333500"/>
      </dsp:txXfrm>
    </dsp:sp>
    <dsp:sp modelId="{A08DB790-508F-2140-8993-5ABDB6A6B86C}">
      <dsp:nvSpPr>
        <dsp:cNvPr id="0" name=""/>
        <dsp:cNvSpPr/>
      </dsp:nvSpPr>
      <dsp:spPr>
        <a:xfrm rot="5400000">
          <a:off x="2399271" y="3436519"/>
          <a:ext cx="1400175" cy="1594049"/>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8686FFE-4739-9544-9CF6-E81A0AD6BBB1}">
      <dsp:nvSpPr>
        <dsp:cNvPr id="0" name=""/>
        <dsp:cNvSpPr/>
      </dsp:nvSpPr>
      <dsp:spPr>
        <a:xfrm>
          <a:off x="2028310" y="1884397"/>
          <a:ext cx="2357070" cy="1649872"/>
        </a:xfrm>
        <a:prstGeom prst="roundRect">
          <a:avLst>
            <a:gd name="adj" fmla="val 166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Pre-clinical 49/49</a:t>
          </a:r>
          <a:endParaRPr lang="en-US" sz="3100" kern="1200" dirty="0"/>
        </a:p>
      </dsp:txBody>
      <dsp:txXfrm>
        <a:off x="2108865" y="1964952"/>
        <a:ext cx="2195960" cy="1488762"/>
      </dsp:txXfrm>
    </dsp:sp>
    <dsp:sp modelId="{69464114-C66C-5E49-99B2-8AD42CFC7739}">
      <dsp:nvSpPr>
        <dsp:cNvPr id="0" name=""/>
        <dsp:cNvSpPr/>
      </dsp:nvSpPr>
      <dsp:spPr>
        <a:xfrm>
          <a:off x="4385381" y="2041750"/>
          <a:ext cx="1714308"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Seroconversion (1 ab)</a:t>
          </a:r>
          <a:endParaRPr lang="en-US" sz="2000" kern="1200" dirty="0"/>
        </a:p>
      </dsp:txBody>
      <dsp:txXfrm>
        <a:off x="4385381" y="2041750"/>
        <a:ext cx="1714308" cy="1333500"/>
      </dsp:txXfrm>
    </dsp:sp>
    <dsp:sp modelId="{20FEC2A1-D6D4-1940-8AD1-F53E4F5DED9F}">
      <dsp:nvSpPr>
        <dsp:cNvPr id="0" name=""/>
        <dsp:cNvSpPr/>
      </dsp:nvSpPr>
      <dsp:spPr>
        <a:xfrm>
          <a:off x="3982572" y="3737748"/>
          <a:ext cx="2357070" cy="1649872"/>
        </a:xfrm>
        <a:prstGeom prst="roundRect">
          <a:avLst>
            <a:gd name="adj" fmla="val 166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Disease onset 49/49</a:t>
          </a:r>
          <a:endParaRPr lang="en-US" sz="3100" kern="1200" dirty="0"/>
        </a:p>
      </dsp:txBody>
      <dsp:txXfrm>
        <a:off x="4063127" y="3818303"/>
        <a:ext cx="2195960" cy="1488762"/>
      </dsp:txXfrm>
    </dsp:sp>
    <dsp:sp modelId="{9676A2A1-7FC7-E146-B6A9-1D24CDEA04F2}">
      <dsp:nvSpPr>
        <dsp:cNvPr id="0" name=""/>
        <dsp:cNvSpPr/>
      </dsp:nvSpPr>
      <dsp:spPr>
        <a:xfrm>
          <a:off x="6339643" y="3895101"/>
          <a:ext cx="1714308"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Last </a:t>
          </a:r>
          <a:r>
            <a:rPr lang="en-US" sz="2100" kern="1200" dirty="0" err="1" smtClean="0"/>
            <a:t>timepoint</a:t>
          </a:r>
          <a:r>
            <a:rPr lang="en-US" sz="2100" kern="1200" dirty="0" smtClean="0"/>
            <a:t> before T1D </a:t>
          </a:r>
          <a:r>
            <a:rPr lang="en-US" sz="2100" kern="1200" dirty="0" err="1" smtClean="0"/>
            <a:t>Dx</a:t>
          </a:r>
          <a:endParaRPr lang="en-US" sz="2100" kern="1200" dirty="0"/>
        </a:p>
      </dsp:txBody>
      <dsp:txXfrm>
        <a:off x="6339643" y="3895101"/>
        <a:ext cx="1714308" cy="1333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2F472-DD63-AD42-9608-95DDA8B9121C}">
      <dsp:nvSpPr>
        <dsp:cNvPr id="0" name=""/>
        <dsp:cNvSpPr/>
      </dsp:nvSpPr>
      <dsp:spPr>
        <a:xfrm rot="4396374">
          <a:off x="1081937" y="1205794"/>
          <a:ext cx="5230924" cy="3647917"/>
        </a:xfrm>
        <a:prstGeom prst="swooshArrow">
          <a:avLst>
            <a:gd name="adj1" fmla="val 16310"/>
            <a:gd name="adj2" fmla="val 313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3DEC432-954B-0A48-B1CA-E3F91C965AB7}">
      <dsp:nvSpPr>
        <dsp:cNvPr id="0" name=""/>
        <dsp:cNvSpPr/>
      </dsp:nvSpPr>
      <dsp:spPr>
        <a:xfrm>
          <a:off x="2864823" y="1565776"/>
          <a:ext cx="132097" cy="132097"/>
        </a:xfrm>
        <a:prstGeom prst="ellipse">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EA6FC423-BAC6-E340-8A8C-E33A06117121}">
      <dsp:nvSpPr>
        <dsp:cNvPr id="0" name=""/>
        <dsp:cNvSpPr/>
      </dsp:nvSpPr>
      <dsp:spPr>
        <a:xfrm>
          <a:off x="3610688" y="2138399"/>
          <a:ext cx="132097" cy="132097"/>
        </a:xfrm>
        <a:prstGeom prst="ellipse">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D51D8262-7DB0-DD48-ABF2-C6E1EB2C1C1C}">
      <dsp:nvSpPr>
        <dsp:cNvPr id="0" name=""/>
        <dsp:cNvSpPr/>
      </dsp:nvSpPr>
      <dsp:spPr>
        <a:xfrm>
          <a:off x="4281233" y="2808581"/>
          <a:ext cx="132097" cy="132097"/>
        </a:xfrm>
        <a:prstGeom prst="ellipse">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B796DB43-C9BE-E947-9D9B-A97D213DADE3}">
      <dsp:nvSpPr>
        <dsp:cNvPr id="0" name=""/>
        <dsp:cNvSpPr/>
      </dsp:nvSpPr>
      <dsp:spPr>
        <a:xfrm>
          <a:off x="731271" y="0"/>
          <a:ext cx="2466218" cy="969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b" anchorCtr="0">
          <a:noAutofit/>
        </a:bodyPr>
        <a:lstStyle/>
        <a:p>
          <a:pPr lvl="0" algn="ctr" defTabSz="1022350">
            <a:lnSpc>
              <a:spcPct val="90000"/>
            </a:lnSpc>
            <a:spcBef>
              <a:spcPct val="0"/>
            </a:spcBef>
            <a:spcAft>
              <a:spcPct val="35000"/>
            </a:spcAft>
          </a:pPr>
          <a:r>
            <a:rPr lang="en-US" sz="2300" kern="1200" dirty="0" smtClean="0"/>
            <a:t>Trio WGS</a:t>
          </a:r>
          <a:endParaRPr lang="en-US" sz="2300" kern="1200" dirty="0"/>
        </a:p>
      </dsp:txBody>
      <dsp:txXfrm>
        <a:off x="731271" y="0"/>
        <a:ext cx="2466218" cy="969520"/>
      </dsp:txXfrm>
    </dsp:sp>
    <dsp:sp modelId="{70853EC7-16E5-174E-BB4B-6C106F908017}">
      <dsp:nvSpPr>
        <dsp:cNvPr id="0" name=""/>
        <dsp:cNvSpPr/>
      </dsp:nvSpPr>
      <dsp:spPr>
        <a:xfrm>
          <a:off x="3730727" y="1147064"/>
          <a:ext cx="3666001" cy="969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l" defTabSz="1022350">
            <a:lnSpc>
              <a:spcPct val="90000"/>
            </a:lnSpc>
            <a:spcBef>
              <a:spcPct val="0"/>
            </a:spcBef>
            <a:spcAft>
              <a:spcPct val="35000"/>
            </a:spcAft>
          </a:pPr>
          <a:r>
            <a:rPr lang="en-US" sz="2300" kern="1200" dirty="0" smtClean="0"/>
            <a:t>WGBS</a:t>
          </a:r>
          <a:endParaRPr lang="en-US" sz="2300" kern="1200" dirty="0"/>
        </a:p>
      </dsp:txBody>
      <dsp:txXfrm>
        <a:off x="3730727" y="1147064"/>
        <a:ext cx="3666001" cy="969520"/>
      </dsp:txXfrm>
    </dsp:sp>
    <dsp:sp modelId="{24D65DD5-6E00-B544-B0DE-435C724B7F4C}">
      <dsp:nvSpPr>
        <dsp:cNvPr id="0" name=""/>
        <dsp:cNvSpPr/>
      </dsp:nvSpPr>
      <dsp:spPr>
        <a:xfrm>
          <a:off x="1294309" y="2083432"/>
          <a:ext cx="2466218" cy="969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r" defTabSz="1022350">
            <a:lnSpc>
              <a:spcPct val="90000"/>
            </a:lnSpc>
            <a:spcBef>
              <a:spcPct val="0"/>
            </a:spcBef>
            <a:spcAft>
              <a:spcPct val="35000"/>
            </a:spcAft>
          </a:pPr>
          <a:r>
            <a:rPr lang="en-US" sz="2300" kern="1200" dirty="0" err="1" smtClean="0"/>
            <a:t>scRNA</a:t>
          </a:r>
          <a:r>
            <a:rPr lang="en-US" sz="2300" kern="1200" dirty="0" smtClean="0"/>
            <a:t>/ATAC</a:t>
          </a:r>
          <a:endParaRPr lang="en-US" sz="2300" kern="1200" dirty="0"/>
        </a:p>
      </dsp:txBody>
      <dsp:txXfrm>
        <a:off x="1294309" y="2083432"/>
        <a:ext cx="2466218" cy="969520"/>
      </dsp:txXfrm>
    </dsp:sp>
    <dsp:sp modelId="{A56C7CC6-1153-A441-A220-E70B4EDA6718}">
      <dsp:nvSpPr>
        <dsp:cNvPr id="0" name=""/>
        <dsp:cNvSpPr/>
      </dsp:nvSpPr>
      <dsp:spPr>
        <a:xfrm>
          <a:off x="4766478" y="3546022"/>
          <a:ext cx="132097" cy="132097"/>
        </a:xfrm>
        <a:prstGeom prst="ellipse">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A58A8062-C529-F74D-B8DC-64DC351FD165}">
      <dsp:nvSpPr>
        <dsp:cNvPr id="0" name=""/>
        <dsp:cNvSpPr/>
      </dsp:nvSpPr>
      <dsp:spPr>
        <a:xfrm>
          <a:off x="4930509" y="2389869"/>
          <a:ext cx="2466218" cy="969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l" defTabSz="1022350">
            <a:lnSpc>
              <a:spcPct val="90000"/>
            </a:lnSpc>
            <a:spcBef>
              <a:spcPct val="0"/>
            </a:spcBef>
            <a:spcAft>
              <a:spcPct val="35000"/>
            </a:spcAft>
          </a:pPr>
          <a:r>
            <a:rPr lang="en-US" sz="2300" kern="1200" dirty="0" smtClean="0"/>
            <a:t>MPRA/CRISPR Screen</a:t>
          </a:r>
          <a:endParaRPr lang="en-US" sz="2300" kern="1200" dirty="0"/>
        </a:p>
      </dsp:txBody>
      <dsp:txXfrm>
        <a:off x="4930509" y="2389869"/>
        <a:ext cx="2466218" cy="969520"/>
      </dsp:txXfrm>
    </dsp:sp>
    <dsp:sp modelId="{CFB2C8AA-BBD6-854F-A0A4-D9BE490D7852}">
      <dsp:nvSpPr>
        <dsp:cNvPr id="0" name=""/>
        <dsp:cNvSpPr/>
      </dsp:nvSpPr>
      <dsp:spPr>
        <a:xfrm>
          <a:off x="731271" y="3127311"/>
          <a:ext cx="3666001" cy="969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r" defTabSz="1022350">
            <a:lnSpc>
              <a:spcPct val="90000"/>
            </a:lnSpc>
            <a:spcBef>
              <a:spcPct val="0"/>
            </a:spcBef>
            <a:spcAft>
              <a:spcPct val="35000"/>
            </a:spcAft>
          </a:pPr>
          <a:r>
            <a:rPr lang="en-US" sz="2300" kern="1200" dirty="0" smtClean="0"/>
            <a:t>3</a:t>
          </a:r>
          <a:r>
            <a:rPr lang="en-US" sz="2300" kern="1200" baseline="30000" dirty="0" smtClean="0"/>
            <a:t>rd</a:t>
          </a:r>
          <a:r>
            <a:rPr lang="en-US" sz="2300" kern="1200" dirty="0" smtClean="0"/>
            <a:t> Gen Seq.</a:t>
          </a:r>
          <a:endParaRPr lang="en-US" sz="2300" kern="1200" dirty="0"/>
        </a:p>
      </dsp:txBody>
      <dsp:txXfrm>
        <a:off x="731271" y="3127311"/>
        <a:ext cx="3666001" cy="969520"/>
      </dsp:txXfrm>
    </dsp:sp>
    <dsp:sp modelId="{31E3A722-D2B9-BE4C-8328-787D65893433}">
      <dsp:nvSpPr>
        <dsp:cNvPr id="0" name=""/>
        <dsp:cNvSpPr/>
      </dsp:nvSpPr>
      <dsp:spPr>
        <a:xfrm>
          <a:off x="4064000" y="5089985"/>
          <a:ext cx="3332728" cy="969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t" anchorCtr="0">
          <a:noAutofit/>
        </a:bodyPr>
        <a:lstStyle/>
        <a:p>
          <a:pPr lvl="0" algn="ctr" defTabSz="1022350">
            <a:lnSpc>
              <a:spcPct val="90000"/>
            </a:lnSpc>
            <a:spcBef>
              <a:spcPct val="0"/>
            </a:spcBef>
            <a:spcAft>
              <a:spcPct val="35000"/>
            </a:spcAft>
          </a:pPr>
          <a:r>
            <a:rPr lang="en-US" sz="2300" kern="1200" dirty="0" smtClean="0"/>
            <a:t>Catalog of patient unique DNA and genomic variation</a:t>
          </a:r>
          <a:endParaRPr lang="en-US" sz="2300" kern="1200" dirty="0"/>
        </a:p>
      </dsp:txBody>
      <dsp:txXfrm>
        <a:off x="4064000" y="5089985"/>
        <a:ext cx="3332728" cy="96952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28E318-BCD2-4CDD-8849-4E2BAC8390BD}" type="datetimeFigureOut">
              <a:rPr lang="en-US" smtClean="0"/>
              <a:t>11/28/19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1AC98-E081-40BA-B605-F7D71F2322DB}" type="slidenum">
              <a:rPr lang="en-US" smtClean="0"/>
              <a:t>‹#›</a:t>
            </a:fld>
            <a:endParaRPr lang="en-US"/>
          </a:p>
        </p:txBody>
      </p:sp>
    </p:spTree>
    <p:extLst>
      <p:ext uri="{BB962C8B-B14F-4D97-AF65-F5344CB8AC3E}">
        <p14:creationId xmlns:p14="http://schemas.microsoft.com/office/powerpoint/2010/main" val="682349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This visualization generates a directed acyclic graph (DAG) based on the enriched terms from a single ontology-specific table from a GREAT job. Enriched terms are shown in blue. Nodes have been sized according to Binomial Fold Enrichment. </a:t>
            </a:r>
          </a:p>
          <a:p>
            <a:r>
              <a:rPr lang="en-US" sz="1200" b="0" i="0" u="none" strike="noStrike" kern="1200" dirty="0" smtClean="0">
                <a:solidFill>
                  <a:schemeClr val="tx1"/>
                </a:solidFill>
                <a:effectLst/>
                <a:latin typeface="+mn-lt"/>
                <a:ea typeface="+mn-ea"/>
                <a:cs typeface="+mn-cs"/>
              </a:rPr>
              <a:t>10kb</a:t>
            </a:r>
          </a:p>
          <a:p>
            <a:endParaRPr lang="en-US" dirty="0"/>
          </a:p>
        </p:txBody>
      </p:sp>
      <p:sp>
        <p:nvSpPr>
          <p:cNvPr id="4" name="Slide Number Placeholder 3"/>
          <p:cNvSpPr>
            <a:spLocks noGrp="1"/>
          </p:cNvSpPr>
          <p:nvPr>
            <p:ph type="sldNum" sz="quarter" idx="10"/>
          </p:nvPr>
        </p:nvSpPr>
        <p:spPr/>
        <p:txBody>
          <a:bodyPr/>
          <a:lstStyle/>
          <a:p>
            <a:fld id="{1FB1AC98-E081-40BA-B605-F7D71F2322DB}" type="slidenum">
              <a:rPr lang="en-US" smtClean="0"/>
              <a:t>7</a:t>
            </a:fld>
            <a:endParaRPr lang="en-US"/>
          </a:p>
        </p:txBody>
      </p:sp>
    </p:spTree>
    <p:extLst>
      <p:ext uri="{BB962C8B-B14F-4D97-AF65-F5344CB8AC3E}">
        <p14:creationId xmlns:p14="http://schemas.microsoft.com/office/powerpoint/2010/main" val="139728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set up the following study design with a discovery cohort of 100 nasal DNA samples from young children admitted to Children’s Mercy grouped in 10 categories including 9 viral infections and 1 non-infected control group. We pooled 10 samples a group and sequenced each pool at high depth to obtain on average 28 million </a:t>
            </a:r>
            <a:r>
              <a:rPr lang="en-US" dirty="0" err="1"/>
              <a:t>CpGs</a:t>
            </a:r>
            <a:r>
              <a:rPr lang="en-US" dirty="0"/>
              <a:t> per pool. This pooling strategy allow us to characterize virus-specific changes which we aimed to replicate in a slightly smaller cohort covering 5 of the virus and the non-infected control group. </a:t>
            </a:r>
          </a:p>
        </p:txBody>
      </p:sp>
      <p:sp>
        <p:nvSpPr>
          <p:cNvPr id="4" name="Slide Number Placeholder 3"/>
          <p:cNvSpPr>
            <a:spLocks noGrp="1"/>
          </p:cNvSpPr>
          <p:nvPr>
            <p:ph type="sldNum" sz="quarter" idx="5"/>
          </p:nvPr>
        </p:nvSpPr>
        <p:spPr/>
        <p:txBody>
          <a:bodyPr/>
          <a:lstStyle/>
          <a:p>
            <a:fld id="{DE60FCDB-C969-4509-933D-3EA8D096BEFE}" type="slidenum">
              <a:rPr lang="en-US" smtClean="0"/>
              <a:pPr/>
              <a:t>17</a:t>
            </a:fld>
            <a:endParaRPr lang="en-US"/>
          </a:p>
        </p:txBody>
      </p:sp>
    </p:spTree>
    <p:extLst>
      <p:ext uri="{BB962C8B-B14F-4D97-AF65-F5344CB8AC3E}">
        <p14:creationId xmlns:p14="http://schemas.microsoft.com/office/powerpoint/2010/main" val="445579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visualize these pools after sequencing in a genome browser we obtain a view like this where each bar here represents a CpG with levels of methylation on the y-axis. Scanning the genome we can see regions that stands out which we have highlighted in blue and orange here. these are regions with lower methylation levels than the rest of the genome but we can distinguish them further. The orange regions have high CpG density and very low to unmethylated state of </a:t>
            </a:r>
            <a:r>
              <a:rPr lang="en-US" dirty="0" err="1"/>
              <a:t>CpGs</a:t>
            </a:r>
            <a:r>
              <a:rPr lang="en-US" dirty="0"/>
              <a:t> and are often close to the transcription start site and  thus likely promoters. On the other hand, the blue regions have low </a:t>
            </a:r>
            <a:r>
              <a:rPr lang="en-US" dirty="0" err="1"/>
              <a:t>cpg</a:t>
            </a:r>
            <a:r>
              <a:rPr lang="en-US" dirty="0"/>
              <a:t> density and intermediate methylation levels. They also overlap with histone marks which has resulted in that we can quite accurate assign these regions as enhancers – regulatory elements that are more distal to the gene they regulate. </a:t>
            </a:r>
          </a:p>
        </p:txBody>
      </p:sp>
      <p:sp>
        <p:nvSpPr>
          <p:cNvPr id="4" name="Slide Number Placeholder 3"/>
          <p:cNvSpPr>
            <a:spLocks noGrp="1"/>
          </p:cNvSpPr>
          <p:nvPr>
            <p:ph type="sldNum" sz="quarter" idx="5"/>
          </p:nvPr>
        </p:nvSpPr>
        <p:spPr/>
        <p:txBody>
          <a:bodyPr/>
          <a:lstStyle/>
          <a:p>
            <a:fld id="{DE60FCDB-C969-4509-933D-3EA8D096BEFE}" type="slidenum">
              <a:rPr lang="en-US" smtClean="0"/>
              <a:pPr/>
              <a:t>18</a:t>
            </a:fld>
            <a:endParaRPr lang="en-US"/>
          </a:p>
        </p:txBody>
      </p:sp>
    </p:spTree>
    <p:extLst>
      <p:ext uri="{BB962C8B-B14F-4D97-AF65-F5344CB8AC3E}">
        <p14:creationId xmlns:p14="http://schemas.microsoft.com/office/powerpoint/2010/main" val="1712391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this scoring system we obtain values for 580000 regions with at least one pool shows UMR or LMR but we wanted to make sure these were robustly seen across the replicates (for the viral groups with had two pools)  which limited it to 145000 regions which we then used to correlate across all groups to see how similar or different the groups are in terms of activated regulatory elements. Overall we saw that  the groups were very similar shown by high correlation coefficients but again we noted </a:t>
            </a:r>
            <a:r>
              <a:rPr lang="en-US" dirty="0" err="1"/>
              <a:t>FluB</a:t>
            </a:r>
            <a:r>
              <a:rPr lang="en-US" dirty="0"/>
              <a:t> as an outlier with much lower correlations of regulatory elements between the negative control or the other virus groups. Meaning that </a:t>
            </a:r>
            <a:r>
              <a:rPr lang="en-US" dirty="0" err="1"/>
              <a:t>FluB</a:t>
            </a:r>
            <a:r>
              <a:rPr lang="en-US" dirty="0"/>
              <a:t> might cause a different host gene expression change. In order to study that in more detail we used the scores to extract the regions that are unique to each viral infection. </a:t>
            </a:r>
          </a:p>
        </p:txBody>
      </p:sp>
      <p:sp>
        <p:nvSpPr>
          <p:cNvPr id="4" name="Slide Number Placeholder 3"/>
          <p:cNvSpPr>
            <a:spLocks noGrp="1"/>
          </p:cNvSpPr>
          <p:nvPr>
            <p:ph type="sldNum" sz="quarter" idx="5"/>
          </p:nvPr>
        </p:nvSpPr>
        <p:spPr/>
        <p:txBody>
          <a:bodyPr/>
          <a:lstStyle/>
          <a:p>
            <a:fld id="{DE60FCDB-C969-4509-933D-3EA8D096BEFE}" type="slidenum">
              <a:rPr lang="en-US" smtClean="0"/>
              <a:pPr/>
              <a:t>19</a:t>
            </a:fld>
            <a:endParaRPr lang="en-US"/>
          </a:p>
        </p:txBody>
      </p:sp>
    </p:spTree>
    <p:extLst>
      <p:ext uri="{BB962C8B-B14F-4D97-AF65-F5344CB8AC3E}">
        <p14:creationId xmlns:p14="http://schemas.microsoft.com/office/powerpoint/2010/main" val="819953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CA396-A64A-49A4-8696-66FC68316FBB}" type="slidenum">
              <a:rPr lang="en-US" smtClean="0"/>
              <a:t>25</a:t>
            </a:fld>
            <a:endParaRPr lang="en-US"/>
          </a:p>
        </p:txBody>
      </p:sp>
    </p:spTree>
    <p:extLst>
      <p:ext uri="{BB962C8B-B14F-4D97-AF65-F5344CB8AC3E}">
        <p14:creationId xmlns:p14="http://schemas.microsoft.com/office/powerpoint/2010/main" val="1283621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Standard Brand Template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63A6"/>
                </a:solidFill>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Footer</a:t>
            </a:r>
          </a:p>
        </p:txBody>
      </p:sp>
    </p:spTree>
    <p:extLst>
      <p:ext uri="{BB962C8B-B14F-4D97-AF65-F5344CB8AC3E}">
        <p14:creationId xmlns:p14="http://schemas.microsoft.com/office/powerpoint/2010/main" val="2424822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63A6"/>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63A6"/>
                </a:solidFill>
              </a:defRPr>
            </a:lvl1pPr>
            <a:lvl2pPr>
              <a:defRPr>
                <a:solidFill>
                  <a:srgbClr val="0063A6"/>
                </a:solidFill>
              </a:defRPr>
            </a:lvl2pPr>
            <a:lvl3pPr>
              <a:defRPr>
                <a:solidFill>
                  <a:srgbClr val="0063A6"/>
                </a:solidFill>
              </a:defRPr>
            </a:lvl3pPr>
            <a:lvl4pPr>
              <a:defRPr>
                <a:solidFill>
                  <a:srgbClr val="0063A6"/>
                </a:solidFill>
              </a:defRPr>
            </a:lvl4pPr>
            <a:lvl5pPr>
              <a:defRPr>
                <a:solidFill>
                  <a:srgbClr val="0063A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74870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1317396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063A6"/>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0063A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rgbClr val="0063A6"/>
                </a:solidFill>
              </a:defRPr>
            </a:lvl1pPr>
            <a:lvl2pPr>
              <a:defRPr>
                <a:solidFill>
                  <a:srgbClr val="0063A6"/>
                </a:solidFill>
              </a:defRPr>
            </a:lvl2pPr>
            <a:lvl3pPr>
              <a:defRPr>
                <a:solidFill>
                  <a:srgbClr val="0063A6"/>
                </a:solidFill>
              </a:defRPr>
            </a:lvl3pPr>
            <a:lvl4pPr>
              <a:defRPr>
                <a:solidFill>
                  <a:srgbClr val="0063A6"/>
                </a:solidFill>
              </a:defRPr>
            </a:lvl4pPr>
            <a:lvl5pPr>
              <a:defRPr>
                <a:solidFill>
                  <a:srgbClr val="0063A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0063A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rgbClr val="0063A6"/>
                </a:solidFill>
              </a:defRPr>
            </a:lvl1pPr>
            <a:lvl2pPr>
              <a:defRPr>
                <a:solidFill>
                  <a:srgbClr val="0063A6"/>
                </a:solidFill>
              </a:defRPr>
            </a:lvl2pPr>
            <a:lvl3pPr>
              <a:defRPr>
                <a:solidFill>
                  <a:srgbClr val="0063A6"/>
                </a:solidFill>
              </a:defRPr>
            </a:lvl3pPr>
            <a:lvl4pPr>
              <a:defRPr>
                <a:solidFill>
                  <a:srgbClr val="0063A6"/>
                </a:solidFill>
              </a:defRPr>
            </a:lvl4pPr>
            <a:lvl5pPr>
              <a:defRPr>
                <a:solidFill>
                  <a:srgbClr val="0063A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lvl1pPr>
              <a:defRPr>
                <a:solidFill>
                  <a:schemeClr val="tx1">
                    <a:lumMod val="65000"/>
                    <a:lumOff val="35000"/>
                  </a:schemeClr>
                </a:solidFill>
              </a:defRPr>
            </a:lvl1pPr>
          </a:lstStyle>
          <a:p>
            <a:r>
              <a:rPr lang="en-US" dirty="0"/>
              <a:t>Footer</a:t>
            </a:r>
          </a:p>
        </p:txBody>
      </p:sp>
      <p:sp>
        <p:nvSpPr>
          <p:cNvPr id="9" name="Slide Number Placeholder 8"/>
          <p:cNvSpPr>
            <a:spLocks noGrp="1"/>
          </p:cNvSpPr>
          <p:nvPr>
            <p:ph type="sldNum" sz="quarter" idx="12"/>
          </p:nvPr>
        </p:nvSpPr>
        <p:spPr/>
        <p:txBody>
          <a:bodyPr/>
          <a:lstStyle>
            <a:lvl1pPr>
              <a:defRPr>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651400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3753631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3215651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858234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63A6"/>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063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Footer</a:t>
            </a:r>
          </a:p>
        </p:txBody>
      </p:sp>
      <p:sp>
        <p:nvSpPr>
          <p:cNvPr id="6" name="Slide Number Placeholder 5"/>
          <p:cNvSpPr>
            <a:spLocks noGrp="1"/>
          </p:cNvSpPr>
          <p:nvPr>
            <p:ph type="sldNum" sz="quarter" idx="12"/>
          </p:nvPr>
        </p:nvSpPr>
        <p:spPr/>
        <p:txBody>
          <a:bodyPr/>
          <a:lstStyle>
            <a:lvl1pPr>
              <a:defRPr>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407165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427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902415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093172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63A6"/>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63A6"/>
                </a:solidFill>
              </a:defRPr>
            </a:lvl1pPr>
            <a:lvl2pPr>
              <a:defRPr>
                <a:solidFill>
                  <a:srgbClr val="0063A6"/>
                </a:solidFill>
              </a:defRPr>
            </a:lvl2pPr>
            <a:lvl3pPr>
              <a:defRPr>
                <a:solidFill>
                  <a:srgbClr val="0063A6"/>
                </a:solidFill>
              </a:defRPr>
            </a:lvl3pPr>
            <a:lvl4pPr>
              <a:defRPr>
                <a:solidFill>
                  <a:srgbClr val="0063A6"/>
                </a:solidFill>
              </a:defRPr>
            </a:lvl4pPr>
            <a:lvl5pPr>
              <a:defRPr>
                <a:solidFill>
                  <a:srgbClr val="0063A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Footer</a:t>
            </a:r>
          </a:p>
        </p:txBody>
      </p:sp>
      <p:sp>
        <p:nvSpPr>
          <p:cNvPr id="6" name="Slide Number Placeholder 5"/>
          <p:cNvSpPr>
            <a:spLocks noGrp="1"/>
          </p:cNvSpPr>
          <p:nvPr>
            <p:ph type="sldNum" sz="quarter" idx="12"/>
          </p:nvPr>
        </p:nvSpPr>
        <p:spPr/>
        <p:txBody>
          <a:bodyPr/>
          <a:lstStyle>
            <a:lvl1pPr>
              <a:defRPr>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111836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Use for Title Slide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63A6"/>
                </a:solidFill>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31683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Use For Title Slide</a:t>
            </a:r>
          </a:p>
        </p:txBody>
      </p:sp>
      <p:sp>
        <p:nvSpPr>
          <p:cNvPr id="5" name="Footer Placeholder 4"/>
          <p:cNvSpPr>
            <a:spLocks noGrp="1"/>
          </p:cNvSpPr>
          <p:nvPr>
            <p:ph type="ftr" sz="quarter" idx="11"/>
          </p:nvPr>
        </p:nvSpPr>
        <p:spPr>
          <a:xfrm>
            <a:off x="4038600" y="6288047"/>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818532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Use for Title Slide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63A6"/>
                </a:solidFill>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71177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Use For Title Slide</a:t>
            </a:r>
          </a:p>
        </p:txBody>
      </p:sp>
      <p:sp>
        <p:nvSpPr>
          <p:cNvPr id="5" name="Footer Placeholder 4"/>
          <p:cNvSpPr>
            <a:spLocks noGrp="1"/>
          </p:cNvSpPr>
          <p:nvPr>
            <p:ph type="ftr" sz="quarter" idx="11"/>
          </p:nvPr>
        </p:nvSpPr>
        <p:spPr>
          <a:xfrm>
            <a:off x="4038600" y="6288047"/>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1349811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Use for Title Slide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63A6"/>
                </a:solidFill>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19871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Use For Title Slide</a:t>
            </a:r>
          </a:p>
        </p:txBody>
      </p:sp>
      <p:sp>
        <p:nvSpPr>
          <p:cNvPr id="5" name="Footer Placeholder 4"/>
          <p:cNvSpPr>
            <a:spLocks noGrp="1"/>
          </p:cNvSpPr>
          <p:nvPr>
            <p:ph type="ftr" sz="quarter" idx="11"/>
          </p:nvPr>
        </p:nvSpPr>
        <p:spPr>
          <a:xfrm>
            <a:off x="4038600" y="6288047"/>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3118358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Use for Title Slide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63A6"/>
                </a:solidFill>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4094068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Use For Title Slide</a:t>
            </a:r>
          </a:p>
        </p:txBody>
      </p:sp>
      <p:sp>
        <p:nvSpPr>
          <p:cNvPr id="5" name="Footer Placeholder 4"/>
          <p:cNvSpPr>
            <a:spLocks noGrp="1"/>
          </p:cNvSpPr>
          <p:nvPr>
            <p:ph type="ftr" sz="quarter" idx="11"/>
          </p:nvPr>
        </p:nvSpPr>
        <p:spPr>
          <a:xfrm>
            <a:off x="4038600" y="6288046"/>
            <a:ext cx="4114800" cy="365125"/>
          </a:xfrm>
          <a:prstGeom prst="rect">
            <a:avLst/>
          </a:prstGeo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206060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Use for Title Slide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63A6"/>
                </a:solidFill>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92148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Use For Title Slide</a:t>
            </a:r>
          </a:p>
        </p:txBody>
      </p:sp>
      <p:sp>
        <p:nvSpPr>
          <p:cNvPr id="5" name="Footer Placeholder 4"/>
          <p:cNvSpPr>
            <a:spLocks noGrp="1"/>
          </p:cNvSpPr>
          <p:nvPr>
            <p:ph type="ftr" sz="quarter" idx="11"/>
          </p:nvPr>
        </p:nvSpPr>
        <p:spPr>
          <a:xfrm>
            <a:off x="4038600" y="6288046"/>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170193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63A6"/>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063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Footer</a:t>
            </a:r>
          </a:p>
        </p:txBody>
      </p:sp>
      <p:sp>
        <p:nvSpPr>
          <p:cNvPr id="6" name="Slide Number Placeholder 5"/>
          <p:cNvSpPr>
            <a:spLocks noGrp="1"/>
          </p:cNvSpPr>
          <p:nvPr>
            <p:ph type="sldNum" sz="quarter" idx="12"/>
          </p:nvPr>
        </p:nvSpPr>
        <p:spPr/>
        <p:txBody>
          <a:bodyPr/>
          <a:lstStyle>
            <a:lvl1pPr>
              <a:defRPr>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7990278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Use for Title Slide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63A6"/>
                </a:solidFill>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05013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Use For Title Slide</a:t>
            </a:r>
          </a:p>
        </p:txBody>
      </p:sp>
      <p:sp>
        <p:nvSpPr>
          <p:cNvPr id="5" name="Footer Placeholder 4"/>
          <p:cNvSpPr>
            <a:spLocks noGrp="1"/>
          </p:cNvSpPr>
          <p:nvPr>
            <p:ph type="ftr" sz="quarter" idx="11"/>
          </p:nvPr>
        </p:nvSpPr>
        <p:spPr>
          <a:xfrm>
            <a:off x="4038600" y="6288046"/>
            <a:ext cx="4114800" cy="365125"/>
          </a:xfrm>
          <a:prstGeom prst="rect">
            <a:avLst/>
          </a:prstGeo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3641802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Use for Title Slide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63A6"/>
                </a:solidFill>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09529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Use for Title Slide</a:t>
            </a:r>
          </a:p>
        </p:txBody>
      </p:sp>
      <p:sp>
        <p:nvSpPr>
          <p:cNvPr id="5" name="Footer Placeholder 4"/>
          <p:cNvSpPr>
            <a:spLocks noGrp="1"/>
          </p:cNvSpPr>
          <p:nvPr>
            <p:ph type="ftr" sz="quarter" idx="11"/>
          </p:nvPr>
        </p:nvSpPr>
        <p:spPr>
          <a:xfrm>
            <a:off x="4038600" y="6288045"/>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1699842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Use for Title Slide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63A6"/>
                </a:solidFill>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5314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Use For Title Slide</a:t>
            </a:r>
          </a:p>
        </p:txBody>
      </p:sp>
      <p:sp>
        <p:nvSpPr>
          <p:cNvPr id="5" name="Footer Placeholder 4"/>
          <p:cNvSpPr>
            <a:spLocks noGrp="1"/>
          </p:cNvSpPr>
          <p:nvPr>
            <p:ph type="ftr" sz="quarter" idx="11"/>
          </p:nvPr>
        </p:nvSpPr>
        <p:spPr>
          <a:xfrm>
            <a:off x="4038600" y="6288045"/>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42779324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409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63A6"/>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0063A6"/>
                </a:solidFill>
              </a:defRPr>
            </a:lvl1pPr>
            <a:lvl2pPr>
              <a:defRPr>
                <a:solidFill>
                  <a:srgbClr val="0063A6"/>
                </a:solidFill>
              </a:defRPr>
            </a:lvl2pPr>
            <a:lvl3pPr>
              <a:defRPr>
                <a:solidFill>
                  <a:srgbClr val="0063A6"/>
                </a:solidFill>
              </a:defRPr>
            </a:lvl3pPr>
            <a:lvl4pPr>
              <a:defRPr>
                <a:solidFill>
                  <a:srgbClr val="0063A6"/>
                </a:solidFill>
              </a:defRPr>
            </a:lvl4pPr>
            <a:lvl5pPr>
              <a:defRPr>
                <a:solidFill>
                  <a:srgbClr val="0063A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063A6"/>
                </a:solidFill>
              </a:defRPr>
            </a:lvl1pPr>
            <a:lvl2pPr>
              <a:defRPr>
                <a:solidFill>
                  <a:srgbClr val="0063A6"/>
                </a:solidFill>
              </a:defRPr>
            </a:lvl2pPr>
            <a:lvl3pPr>
              <a:defRPr>
                <a:solidFill>
                  <a:srgbClr val="0063A6"/>
                </a:solidFill>
              </a:defRPr>
            </a:lvl3pPr>
            <a:lvl4pPr>
              <a:defRPr>
                <a:solidFill>
                  <a:srgbClr val="0063A6"/>
                </a:solidFill>
              </a:defRPr>
            </a:lvl4pPr>
            <a:lvl5pPr>
              <a:defRPr>
                <a:solidFill>
                  <a:srgbClr val="0063A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dirty="0"/>
          </a:p>
        </p:txBody>
      </p:sp>
    </p:spTree>
    <p:extLst>
      <p:ext uri="{BB962C8B-B14F-4D97-AF65-F5344CB8AC3E}">
        <p14:creationId xmlns:p14="http://schemas.microsoft.com/office/powerpoint/2010/main" val="2456494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063A6"/>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0063A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rgbClr val="0063A6"/>
                </a:solidFill>
              </a:defRPr>
            </a:lvl1pPr>
            <a:lvl2pPr>
              <a:defRPr>
                <a:solidFill>
                  <a:srgbClr val="0063A6"/>
                </a:solidFill>
              </a:defRPr>
            </a:lvl2pPr>
            <a:lvl3pPr>
              <a:defRPr>
                <a:solidFill>
                  <a:srgbClr val="0063A6"/>
                </a:solidFill>
              </a:defRPr>
            </a:lvl3pPr>
            <a:lvl4pPr>
              <a:defRPr>
                <a:solidFill>
                  <a:srgbClr val="0063A6"/>
                </a:solidFill>
              </a:defRPr>
            </a:lvl4pPr>
            <a:lvl5pPr>
              <a:defRPr>
                <a:solidFill>
                  <a:srgbClr val="0063A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0063A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rgbClr val="0063A6"/>
                </a:solidFill>
              </a:defRPr>
            </a:lvl1pPr>
            <a:lvl2pPr>
              <a:defRPr>
                <a:solidFill>
                  <a:srgbClr val="0063A6"/>
                </a:solidFill>
              </a:defRPr>
            </a:lvl2pPr>
            <a:lvl3pPr>
              <a:defRPr>
                <a:solidFill>
                  <a:srgbClr val="0063A6"/>
                </a:solidFill>
              </a:defRPr>
            </a:lvl3pPr>
            <a:lvl4pPr>
              <a:defRPr>
                <a:solidFill>
                  <a:srgbClr val="0063A6"/>
                </a:solidFill>
              </a:defRPr>
            </a:lvl4pPr>
            <a:lvl5pPr>
              <a:defRPr>
                <a:solidFill>
                  <a:srgbClr val="0063A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872292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63A6"/>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007279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3869849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317805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dirty="0"/>
              <a:t>CM Brand Template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63A6"/>
                </a:solidFill>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tx1">
                    <a:lumMod val="65000"/>
                    <a:lumOff val="35000"/>
                  </a:schemeClr>
                </a:solidFill>
              </a:defRPr>
            </a:lvl1pPr>
          </a:lstStyle>
          <a:p>
            <a:r>
              <a:rPr lang="en-US" dirty="0"/>
              <a:t>Footer</a:t>
            </a:r>
          </a:p>
        </p:txBody>
      </p:sp>
    </p:spTree>
    <p:extLst>
      <p:ext uri="{BB962C8B-B14F-4D97-AF65-F5344CB8AC3E}">
        <p14:creationId xmlns:p14="http://schemas.microsoft.com/office/powerpoint/2010/main" val="1825453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4" Type="http://schemas.openxmlformats.org/officeDocument/2006/relationships/image" Target="../media/image10.jpeg"/><Relationship Id="rId1" Type="http://schemas.openxmlformats.org/officeDocument/2006/relationships/slideLayout" Target="../slideLayouts/slideLayout32.xml"/><Relationship Id="rId2" Type="http://schemas.openxmlformats.org/officeDocument/2006/relationships/slideLayout" Target="../slideLayouts/slideLayout33.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4" Type="http://schemas.openxmlformats.org/officeDocument/2006/relationships/image" Target="../media/image11.jpeg"/><Relationship Id="rId1" Type="http://schemas.openxmlformats.org/officeDocument/2006/relationships/slideLayout" Target="../slideLayouts/slideLayout34.xml"/><Relationship Id="rId2" Type="http://schemas.openxmlformats.org/officeDocument/2006/relationships/slideLayout" Target="../slideLayouts/slideLayout35.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theme" Target="../theme/theme12.xml"/><Relationship Id="rId3" Type="http://schemas.openxmlformats.org/officeDocument/2006/relationships/image" Target="../media/image12.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theme" Target="../theme/theme2.xml"/><Relationship Id="rId11" Type="http://schemas.openxmlformats.org/officeDocument/2006/relationships/image" Target="../media/image2.jpeg"/><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3.jpeg"/><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4" Type="http://schemas.openxmlformats.org/officeDocument/2006/relationships/image" Target="../media/image4.jpeg"/><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4" Type="http://schemas.openxmlformats.org/officeDocument/2006/relationships/image" Target="../media/image5.jpeg"/><Relationship Id="rId1" Type="http://schemas.openxmlformats.org/officeDocument/2006/relationships/slideLayout" Target="../slideLayouts/slideLayout22.xml"/><Relationship Id="rId2"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4" Type="http://schemas.openxmlformats.org/officeDocument/2006/relationships/image" Target="../media/image6.jpeg"/><Relationship Id="rId1" Type="http://schemas.openxmlformats.org/officeDocument/2006/relationships/slideLayout" Target="../slideLayouts/slideLayout24.xml"/><Relationship Id="rId2"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4" Type="http://schemas.openxmlformats.org/officeDocument/2006/relationships/image" Target="../media/image7.jpeg"/><Relationship Id="rId1" Type="http://schemas.openxmlformats.org/officeDocument/2006/relationships/slideLayout" Target="../slideLayouts/slideLayout26.xml"/><Relationship Id="rId2"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4" Type="http://schemas.openxmlformats.org/officeDocument/2006/relationships/image" Target="../media/image8.jpeg"/><Relationship Id="rId1" Type="http://schemas.openxmlformats.org/officeDocument/2006/relationships/slideLayout" Target="../slideLayouts/slideLayout28.xml"/><Relationship Id="rId2" Type="http://schemas.openxmlformats.org/officeDocument/2006/relationships/slideLayout" Target="../slideLayouts/slideLayout29.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4" Type="http://schemas.openxmlformats.org/officeDocument/2006/relationships/image" Target="../media/image9.jpeg"/><Relationship Id="rId1" Type="http://schemas.openxmlformats.org/officeDocument/2006/relationships/slideLayout" Target="../slideLayouts/slideLayout30.xml"/><Relationship Id="rId2"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Arial Rounded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Arial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dirty="0"/>
              <a:t>Footer</a:t>
            </a:r>
          </a:p>
        </p:txBody>
      </p:sp>
      <p:sp>
        <p:nvSpPr>
          <p:cNvPr id="6" name="Slide Number Placeholder 5"/>
          <p:cNvSpPr>
            <a:spLocks noGrp="1"/>
          </p:cNvSpPr>
          <p:nvPr>
            <p:ph type="sldNum" sz="quarter" idx="4"/>
          </p:nvPr>
        </p:nvSpPr>
        <p:spPr>
          <a:xfrm>
            <a:off x="11698941" y="5771958"/>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645714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 id="2147483658" r:id="rId8"/>
  </p:sldLayoutIdLst>
  <p:txStyles>
    <p:titleStyle>
      <a:lvl1pPr algn="l" defTabSz="914400" rtl="0" eaLnBrk="1" latinLnBrk="0" hangingPunct="1">
        <a:lnSpc>
          <a:spcPct val="90000"/>
        </a:lnSpc>
        <a:spcBef>
          <a:spcPct val="0"/>
        </a:spcBef>
        <a:buNone/>
        <a:defRPr sz="4400" kern="1200" baseline="0">
          <a:solidFill>
            <a:srgbClr val="0063A6"/>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6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3A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3A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Arial Rounded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Arial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5775957"/>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8"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553014884"/>
      </p:ext>
    </p:extLst>
  </p:cSld>
  <p:clrMap bg1="lt1" tx1="dk1" bg2="lt2" tx2="dk2" accent1="accent1" accent2="accent2" accent3="accent3" accent4="accent4" accent5="accent5" accent6="accent6" hlink="hlink" folHlink="folHlink"/>
  <p:sldLayoutIdLst>
    <p:sldLayoutId id="2147483730" r:id="rId1"/>
    <p:sldLayoutId id="2147483667" r:id="rId2"/>
  </p:sldLayoutIdLst>
  <p:txStyles>
    <p:titleStyle>
      <a:lvl1pPr algn="l" defTabSz="914400" rtl="0" eaLnBrk="1" latinLnBrk="0" hangingPunct="1">
        <a:lnSpc>
          <a:spcPct val="90000"/>
        </a:lnSpc>
        <a:spcBef>
          <a:spcPct val="0"/>
        </a:spcBef>
        <a:buNone/>
        <a:defRPr sz="4400" kern="1200" baseline="0">
          <a:solidFill>
            <a:srgbClr val="0063A6"/>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6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3A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3A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Arial Rounded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Arial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5775957"/>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8"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3686518894"/>
      </p:ext>
    </p:extLst>
  </p:cSld>
  <p:clrMap bg1="lt1" tx1="dk1" bg2="lt2" tx2="dk2" accent1="accent1" accent2="accent2" accent3="accent3" accent4="accent4" accent5="accent5" accent6="accent6" hlink="hlink" folHlink="folHlink"/>
  <p:sldLayoutIdLst>
    <p:sldLayoutId id="2147483731" r:id="rId1"/>
    <p:sldLayoutId id="2147483721" r:id="rId2"/>
  </p:sldLayoutIdLst>
  <p:txStyles>
    <p:titleStyle>
      <a:lvl1pPr algn="l" defTabSz="914400" rtl="0" eaLnBrk="1" latinLnBrk="0" hangingPunct="1">
        <a:lnSpc>
          <a:spcPct val="90000"/>
        </a:lnSpc>
        <a:spcBef>
          <a:spcPct val="0"/>
        </a:spcBef>
        <a:buNone/>
        <a:defRPr sz="4400" kern="1200" baseline="0">
          <a:solidFill>
            <a:srgbClr val="0063A6"/>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6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3A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3A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0165188"/>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baseline="0">
          <a:solidFill>
            <a:schemeClr val="bg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Arial Rounded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Arial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413552"/>
            <a:ext cx="41148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r>
              <a:rPr lang="en-US" dirty="0"/>
              <a:t>Footer</a:t>
            </a:r>
          </a:p>
        </p:txBody>
      </p:sp>
      <p:sp>
        <p:nvSpPr>
          <p:cNvPr id="6" name="Slide Number Placeholder 5"/>
          <p:cNvSpPr>
            <a:spLocks noGrp="1"/>
          </p:cNvSpPr>
          <p:nvPr>
            <p:ph type="sldNum" sz="quarter" idx="4"/>
          </p:nvPr>
        </p:nvSpPr>
        <p:spPr>
          <a:xfrm>
            <a:off x="11698941" y="5928361"/>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4683911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9" r:id="rId3"/>
    <p:sldLayoutId id="2147483690" r:id="rId4"/>
    <p:sldLayoutId id="2147483691" r:id="rId5"/>
    <p:sldLayoutId id="2147483692" r:id="rId6"/>
    <p:sldLayoutId id="2147483693" r:id="rId7"/>
    <p:sldLayoutId id="2147483733" r:id="rId8"/>
    <p:sldLayoutId id="2147483734" r:id="rId9"/>
  </p:sldLayoutIdLst>
  <p:txStyles>
    <p:titleStyle>
      <a:lvl1pPr algn="l" defTabSz="914400" rtl="0" eaLnBrk="1" latinLnBrk="0" hangingPunct="1">
        <a:lnSpc>
          <a:spcPct val="90000"/>
        </a:lnSpc>
        <a:spcBef>
          <a:spcPct val="0"/>
        </a:spcBef>
        <a:buNone/>
        <a:defRPr sz="4400" kern="1200" baseline="0">
          <a:solidFill>
            <a:srgbClr val="0063A6"/>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6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3A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3A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Arial Rounded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Arial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1190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11698941" y="5775962"/>
            <a:ext cx="493059" cy="371836"/>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4070209190"/>
      </p:ext>
    </p:extLst>
  </p:cSld>
  <p:clrMap bg1="lt1" tx1="dk1" bg2="lt2" tx2="dk2" accent1="accent1" accent2="accent2" accent3="accent3" accent4="accent4" accent5="accent5" accent6="accent6" hlink="hlink" folHlink="folHlink"/>
  <p:sldLayoutIdLst>
    <p:sldLayoutId id="2147483672" r:id="rId1"/>
    <p:sldLayoutId id="2147483694" r:id="rId2"/>
  </p:sldLayoutIdLst>
  <p:txStyles>
    <p:titleStyle>
      <a:lvl1pPr algn="l" defTabSz="914400" rtl="0" eaLnBrk="1" latinLnBrk="0" hangingPunct="1">
        <a:lnSpc>
          <a:spcPct val="90000"/>
        </a:lnSpc>
        <a:spcBef>
          <a:spcPct val="0"/>
        </a:spcBef>
        <a:buNone/>
        <a:defRPr sz="4400" kern="1200" baseline="0">
          <a:solidFill>
            <a:schemeClr val="tx1">
              <a:lumMod val="65000"/>
              <a:lumOff val="35000"/>
            </a:schemeClr>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Arial Rounded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Arial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5775957"/>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8"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482679690"/>
      </p:ext>
    </p:extLst>
  </p:cSld>
  <p:clrMap bg1="lt1" tx1="dk1" bg2="lt2" tx2="dk2" accent1="accent1" accent2="accent2" accent3="accent3" accent4="accent4" accent5="accent5" accent6="accent6" hlink="hlink" folHlink="folHlink"/>
  <p:sldLayoutIdLst>
    <p:sldLayoutId id="2147483726" r:id="rId1"/>
    <p:sldLayoutId id="2147483663" r:id="rId2"/>
  </p:sldLayoutIdLst>
  <p:txStyles>
    <p:titleStyle>
      <a:lvl1pPr algn="l" defTabSz="914400" rtl="0" eaLnBrk="1" latinLnBrk="0" hangingPunct="1">
        <a:lnSpc>
          <a:spcPct val="90000"/>
        </a:lnSpc>
        <a:spcBef>
          <a:spcPct val="0"/>
        </a:spcBef>
        <a:buNone/>
        <a:defRPr sz="4400" kern="1200" baseline="0">
          <a:solidFill>
            <a:srgbClr val="0063A6"/>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6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3A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3A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F546C6C-BDA1-3340-83E6-BA05174412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Arial Rounded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Arial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5775957"/>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8"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3666742933"/>
      </p:ext>
    </p:extLst>
  </p:cSld>
  <p:clrMap bg1="lt1" tx1="dk1" bg2="lt2" tx2="dk2" accent1="accent1" accent2="accent2" accent3="accent3" accent4="accent4" accent5="accent5" accent6="accent6" hlink="hlink" folHlink="folHlink"/>
  <p:sldLayoutIdLst>
    <p:sldLayoutId id="2147483739" r:id="rId1"/>
    <p:sldLayoutId id="2147483740" r:id="rId2"/>
  </p:sldLayoutIdLst>
  <p:txStyles>
    <p:titleStyle>
      <a:lvl1pPr algn="l" defTabSz="914400" rtl="0" eaLnBrk="1" latinLnBrk="0" hangingPunct="1">
        <a:lnSpc>
          <a:spcPct val="90000"/>
        </a:lnSpc>
        <a:spcBef>
          <a:spcPct val="0"/>
        </a:spcBef>
        <a:buNone/>
        <a:defRPr sz="4400" kern="1200" baseline="0">
          <a:solidFill>
            <a:srgbClr val="0063A6"/>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6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3A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3A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287BBB5-7E7A-CE47-BB75-6C20B2424BD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Arial Rounded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Arial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5775957"/>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8"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671044472"/>
      </p:ext>
    </p:extLst>
  </p:cSld>
  <p:clrMap bg1="lt1" tx1="dk1" bg2="lt2" tx2="dk2" accent1="accent1" accent2="accent2" accent3="accent3" accent4="accent4" accent5="accent5" accent6="accent6" hlink="hlink" folHlink="folHlink"/>
  <p:sldLayoutIdLst>
    <p:sldLayoutId id="2147483736" r:id="rId1"/>
    <p:sldLayoutId id="2147483737" r:id="rId2"/>
  </p:sldLayoutIdLst>
  <p:txStyles>
    <p:titleStyle>
      <a:lvl1pPr algn="l" defTabSz="914400" rtl="0" eaLnBrk="1" latinLnBrk="0" hangingPunct="1">
        <a:lnSpc>
          <a:spcPct val="90000"/>
        </a:lnSpc>
        <a:spcBef>
          <a:spcPct val="0"/>
        </a:spcBef>
        <a:buNone/>
        <a:defRPr sz="4400" kern="1200" baseline="0">
          <a:solidFill>
            <a:srgbClr val="0063A6"/>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6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3A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3A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Arial Rounded Bold (headlines)</a:t>
            </a:r>
          </a:p>
        </p:txBody>
      </p:sp>
      <p:sp>
        <p:nvSpPr>
          <p:cNvPr id="3" name="Text Placeholder 2"/>
          <p:cNvSpPr>
            <a:spLocks noGrp="1"/>
          </p:cNvSpPr>
          <p:nvPr>
            <p:ph type="body" idx="1"/>
          </p:nvPr>
        </p:nvSpPr>
        <p:spPr>
          <a:xfrm>
            <a:off x="838200" y="1825625"/>
            <a:ext cx="10515600" cy="4257584"/>
          </a:xfrm>
          <a:prstGeom prst="rect">
            <a:avLst/>
          </a:prstGeom>
        </p:spPr>
        <p:txBody>
          <a:bodyPr vert="horz" lIns="91440" tIns="45720" rIns="91440" bIns="45720" rtlCol="0">
            <a:normAutofit/>
          </a:bodyPr>
          <a:lstStyle/>
          <a:p>
            <a:pPr lvl="0"/>
            <a:r>
              <a:rPr lang="en-US" dirty="0"/>
              <a:t>Arial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5775957"/>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7"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Tree>
    <p:extLst>
      <p:ext uri="{BB962C8B-B14F-4D97-AF65-F5344CB8AC3E}">
        <p14:creationId xmlns:p14="http://schemas.microsoft.com/office/powerpoint/2010/main" val="1710325775"/>
      </p:ext>
    </p:extLst>
  </p:cSld>
  <p:clrMap bg1="lt1" tx1="dk1" bg2="lt2" tx2="dk2" accent1="accent1" accent2="accent2" accent3="accent3" accent4="accent4" accent5="accent5" accent6="accent6" hlink="hlink" folHlink="folHlink"/>
  <p:sldLayoutIdLst>
    <p:sldLayoutId id="2147483727" r:id="rId1"/>
    <p:sldLayoutId id="2147483665" r:id="rId2"/>
  </p:sldLayoutIdLst>
  <p:txStyles>
    <p:titleStyle>
      <a:lvl1pPr algn="l" defTabSz="914400" rtl="0" eaLnBrk="1" latinLnBrk="0" hangingPunct="1">
        <a:lnSpc>
          <a:spcPct val="90000"/>
        </a:lnSpc>
        <a:spcBef>
          <a:spcPct val="0"/>
        </a:spcBef>
        <a:buNone/>
        <a:defRPr sz="4400" kern="1200" baseline="0">
          <a:solidFill>
            <a:srgbClr val="0063A6"/>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6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3A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3A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Arial Rounded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Arial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57759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8"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1769518306"/>
      </p:ext>
    </p:extLst>
  </p:cSld>
  <p:clrMap bg1="lt1" tx1="dk1" bg2="lt2" tx2="dk2" accent1="accent1" accent2="accent2" accent3="accent3" accent4="accent4" accent5="accent5" accent6="accent6" hlink="hlink" folHlink="folHlink"/>
  <p:sldLayoutIdLst>
    <p:sldLayoutId id="2147483728" r:id="rId1"/>
    <p:sldLayoutId id="2147483695" r:id="rId2"/>
  </p:sldLayoutIdLst>
  <p:txStyles>
    <p:titleStyle>
      <a:lvl1pPr algn="l" defTabSz="914400" rtl="0" eaLnBrk="1" latinLnBrk="0" hangingPunct="1">
        <a:lnSpc>
          <a:spcPct val="90000"/>
        </a:lnSpc>
        <a:spcBef>
          <a:spcPct val="0"/>
        </a:spcBef>
        <a:buNone/>
        <a:defRPr sz="4400" kern="1200" baseline="0">
          <a:solidFill>
            <a:srgbClr val="0063A6"/>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6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3A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3A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Arial Rounded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Arial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57759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8"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2568022886"/>
      </p:ext>
    </p:extLst>
  </p:cSld>
  <p:clrMap bg1="lt1" tx1="dk1" bg2="lt2" tx2="dk2" accent1="accent1" accent2="accent2" accent3="accent3" accent4="accent4" accent5="accent5" accent6="accent6" hlink="hlink" folHlink="folHlink"/>
  <p:sldLayoutIdLst>
    <p:sldLayoutId id="2147483729" r:id="rId1"/>
    <p:sldLayoutId id="2147483717" r:id="rId2"/>
  </p:sldLayoutIdLst>
  <p:txStyles>
    <p:titleStyle>
      <a:lvl1pPr algn="l" defTabSz="914400" rtl="0" eaLnBrk="1" latinLnBrk="0" hangingPunct="1">
        <a:lnSpc>
          <a:spcPct val="90000"/>
        </a:lnSpc>
        <a:spcBef>
          <a:spcPct val="0"/>
        </a:spcBef>
        <a:buNone/>
        <a:defRPr sz="4400" kern="1200" baseline="0">
          <a:solidFill>
            <a:srgbClr val="0063A6"/>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6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3A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3A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5" Type="http://schemas.openxmlformats.org/officeDocument/2006/relationships/image" Target="../media/image24.emf"/><Relationship Id="rId1" Type="http://schemas.openxmlformats.org/officeDocument/2006/relationships/slideLayout" Target="../slideLayouts/slideLayout10.xml"/><Relationship Id="rId2" Type="http://schemas.openxmlformats.org/officeDocument/2006/relationships/image" Target="../media/image21.tiff"/></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26.tiff"/><Relationship Id="rId6" Type="http://schemas.openxmlformats.org/officeDocument/2006/relationships/image" Target="../media/image23.tiff"/><Relationship Id="rId7" Type="http://schemas.openxmlformats.org/officeDocument/2006/relationships/image" Target="../media/image24.emf"/><Relationship Id="rId1" Type="http://schemas.openxmlformats.org/officeDocument/2006/relationships/slideLayout" Target="../slideLayouts/slideLayout12.xml"/><Relationship Id="rId2" Type="http://schemas.openxmlformats.org/officeDocument/2006/relationships/image" Target="../media/image2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7.tiff"/></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29.jpeg"/><Relationship Id="rId1" Type="http://schemas.openxmlformats.org/officeDocument/2006/relationships/slideLayout" Target="../slideLayouts/slideLayout10.xml"/><Relationship Id="rId2"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0.tiff"/><Relationship Id="rId3" Type="http://schemas.openxmlformats.org/officeDocument/2006/relationships/image" Target="../media/image31.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3.emf"/></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10.xml"/><Relationship Id="rId2" Type="http://schemas.openxmlformats.org/officeDocument/2006/relationships/diagramData" Target="../diagrams/data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tif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13.emf"/><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9" Type="http://schemas.openxmlformats.org/officeDocument/2006/relationships/image" Target="../media/image38.tiff"/><Relationship Id="rId1" Type="http://schemas.openxmlformats.org/officeDocument/2006/relationships/slideLayout" Target="../slideLayouts/slideLayout10.xml"/><Relationship Id="rId2" Type="http://schemas.openxmlformats.org/officeDocument/2006/relationships/image" Target="../media/image3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5.tiff"/><Relationship Id="rId3" Type="http://schemas.openxmlformats.org/officeDocument/2006/relationships/image" Target="../media/image13.emf"/></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23.tiff"/><Relationship Id="rId1" Type="http://schemas.openxmlformats.org/officeDocument/2006/relationships/slideLayout" Target="../slideLayouts/slideLayout10.xml"/><Relationship Id="rId2" Type="http://schemas.openxmlformats.org/officeDocument/2006/relationships/image" Target="../media/image35.tiff"/></Relationships>
</file>

<file path=ppt/slides/_rels/slide29.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tiff"/><Relationship Id="rId5" Type="http://schemas.openxmlformats.org/officeDocument/2006/relationships/image" Target="../media/image42.tiff"/><Relationship Id="rId6" Type="http://schemas.openxmlformats.org/officeDocument/2006/relationships/image" Target="../media/image43.png"/><Relationship Id="rId1" Type="http://schemas.openxmlformats.org/officeDocument/2006/relationships/slideLayout" Target="../slideLayouts/slideLayout10.xml"/><Relationship Id="rId2" Type="http://schemas.openxmlformats.org/officeDocument/2006/relationships/image" Target="../media/image3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4.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chart" Target="../charts/chart3.xml"/><Relationship Id="rId3" Type="http://schemas.openxmlformats.org/officeDocument/2006/relationships/chart" Target="../charts/char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5.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9" Type="http://schemas.openxmlformats.org/officeDocument/2006/relationships/hyperlink" Target="https://david.ncifcrf.gov/relatedTerms.jsp?id=190005041" TargetMode="External"/><Relationship Id="rId20" Type="http://schemas.openxmlformats.org/officeDocument/2006/relationships/hyperlink" Target="https://david.ncifcrf.gov/relatedTerms.jsp?id=190003240" TargetMode="External"/><Relationship Id="rId21" Type="http://schemas.openxmlformats.org/officeDocument/2006/relationships/hyperlink" Target="https://david.ncifcrf.gov/relatedTerms.jsp?id=190005381" TargetMode="External"/><Relationship Id="rId22" Type="http://schemas.openxmlformats.org/officeDocument/2006/relationships/hyperlink" Target="https://david.ncifcrf.gov/relatedTerms.jsp?id=190014516" TargetMode="External"/><Relationship Id="rId23" Type="http://schemas.openxmlformats.org/officeDocument/2006/relationships/hyperlink" Target="https://david.ncifcrf.gov/relatedTerms.jsp?id=190007784" TargetMode="External"/><Relationship Id="rId24" Type="http://schemas.openxmlformats.org/officeDocument/2006/relationships/hyperlink" Target="https://david.ncifcrf.gov/relatedTerms.jsp?id=190012493" TargetMode="External"/><Relationship Id="rId25" Type="http://schemas.openxmlformats.org/officeDocument/2006/relationships/hyperlink" Target="https://david.ncifcrf.gov/relatedTerms.jsp?id=190011105" TargetMode="External"/><Relationship Id="rId26" Type="http://schemas.openxmlformats.org/officeDocument/2006/relationships/hyperlink" Target="https://david.ncifcrf.gov/relatedTerms.jsp?id=190011746" TargetMode="External"/><Relationship Id="rId27" Type="http://schemas.openxmlformats.org/officeDocument/2006/relationships/hyperlink" Target="https://david.ncifcrf.gov/relatedTerms.jsp?id=190003160" TargetMode="External"/><Relationship Id="rId28" Type="http://schemas.openxmlformats.org/officeDocument/2006/relationships/hyperlink" Target="https://david.ncifcrf.gov/relatedTerms.jsp?id=190003275" TargetMode="External"/><Relationship Id="rId10" Type="http://schemas.openxmlformats.org/officeDocument/2006/relationships/hyperlink" Target="https://david.ncifcrf.gov/relatedTerms.jsp?id=190003675" TargetMode="External"/><Relationship Id="rId11" Type="http://schemas.openxmlformats.org/officeDocument/2006/relationships/hyperlink" Target="https://david.ncifcrf.gov/relatedTerms.jsp?id=190014221" TargetMode="External"/><Relationship Id="rId12" Type="http://schemas.openxmlformats.org/officeDocument/2006/relationships/hyperlink" Target="https://david.ncifcrf.gov/relatedTerms.jsp?id=190002866" TargetMode="External"/><Relationship Id="rId13" Type="http://schemas.openxmlformats.org/officeDocument/2006/relationships/hyperlink" Target="https://david.ncifcrf.gov/relatedTerms.jsp?id=190010915" TargetMode="External"/><Relationship Id="rId14" Type="http://schemas.openxmlformats.org/officeDocument/2006/relationships/hyperlink" Target="https://david.ncifcrf.gov/relatedTerms.jsp?id=190009475" TargetMode="External"/><Relationship Id="rId15" Type="http://schemas.openxmlformats.org/officeDocument/2006/relationships/hyperlink" Target="https://david.ncifcrf.gov/relatedTerms.jsp?id=190010414" TargetMode="External"/><Relationship Id="rId16" Type="http://schemas.openxmlformats.org/officeDocument/2006/relationships/hyperlink" Target="https://david.ncifcrf.gov/relatedTerms.jsp?id=190011790" TargetMode="External"/><Relationship Id="rId17" Type="http://schemas.openxmlformats.org/officeDocument/2006/relationships/hyperlink" Target="https://david.ncifcrf.gov/relatedTerms.jsp?id=190012562" TargetMode="External"/><Relationship Id="rId18" Type="http://schemas.openxmlformats.org/officeDocument/2006/relationships/hyperlink" Target="https://david.ncifcrf.gov/relatedTerms.jsp?id=190002130" TargetMode="External"/><Relationship Id="rId19" Type="http://schemas.openxmlformats.org/officeDocument/2006/relationships/hyperlink" Target="https://david.ncifcrf.gov/relatedTerms.jsp?id=190004049" TargetMode="External"/><Relationship Id="rId1" Type="http://schemas.openxmlformats.org/officeDocument/2006/relationships/vmlDrawing" Target="../drawings/vmlDrawing1.vml"/><Relationship Id="rId2" Type="http://schemas.openxmlformats.org/officeDocument/2006/relationships/slideLayout" Target="../slideLayouts/slideLayout10.xml"/><Relationship Id="rId3" Type="http://schemas.openxmlformats.org/officeDocument/2006/relationships/hyperlink" Target="https://david.ncifcrf.gov/chartReport.jsp?d-16544-s=1&amp;d-16544-o=2&amp;d-16544-p=1&amp;annot=19" TargetMode="External"/><Relationship Id="rId4" Type="http://schemas.openxmlformats.org/officeDocument/2006/relationships/hyperlink" Target="https://david.ncifcrf.gov/chartReport.jsp?d-16544-s=2&amp;d-16544-o=2&amp;d-16544-p=1&amp;annot=19" TargetMode="External"/><Relationship Id="rId5" Type="http://schemas.openxmlformats.org/officeDocument/2006/relationships/hyperlink" Target="https://david.ncifcrf.gov/chartReport.jsp?d-16544-s=5&amp;d-16544-o=1&amp;d-16544-p=1&amp;annot=19" TargetMode="External"/><Relationship Id="rId6" Type="http://schemas.openxmlformats.org/officeDocument/2006/relationships/hyperlink" Target="https://david.ncifcrf.gov/chartReport.jsp?d-16544-s=6&amp;d-16544-o=1&amp;d-16544-p=1&amp;annot=19" TargetMode="External"/><Relationship Id="rId7" Type="http://schemas.openxmlformats.org/officeDocument/2006/relationships/hyperlink" Target="https://david.ncifcrf.gov/chartReport.jsp?d-16544-s=7&amp;d-16544-o=1&amp;d-16544-p=1&amp;annot=19" TargetMode="External"/><Relationship Id="rId8" Type="http://schemas.openxmlformats.org/officeDocument/2006/relationships/hyperlink" Target="https://david.ncifcrf.gov/chartReport.jsp?d-16544-s=8&amp;d-16544-o=1&amp;d-16544-p=1&amp;annot=19"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590" y="3051658"/>
            <a:ext cx="11622327" cy="1325563"/>
          </a:xfrm>
        </p:spPr>
        <p:txBody>
          <a:bodyPr>
            <a:noAutofit/>
          </a:bodyPr>
          <a:lstStyle/>
          <a:p>
            <a:pPr algn="ctr"/>
            <a:r>
              <a:rPr lang="en-US" dirty="0" smtClean="0">
                <a:solidFill>
                  <a:schemeClr val="accent1"/>
                </a:solidFill>
              </a:rPr>
              <a:t>Trilateral collaboration Nov 2019</a:t>
            </a:r>
            <a:endParaRPr lang="en-US" dirty="0"/>
          </a:p>
        </p:txBody>
      </p:sp>
      <p:pic>
        <p:nvPicPr>
          <p:cNvPr id="5" name="Picture 4">
            <a:extLst>
              <a:ext uri="{FF2B5EF4-FFF2-40B4-BE49-F238E27FC236}">
                <a16:creationId xmlns="" xmlns:a16="http://schemas.microsoft.com/office/drawing/2014/main" id="{B75797CF-FBB0-2049-98C8-C334C45F159E}"/>
              </a:ext>
            </a:extLst>
          </p:cNvPr>
          <p:cNvPicPr>
            <a:picLocks noChangeAspect="1"/>
          </p:cNvPicPr>
          <p:nvPr/>
        </p:nvPicPr>
        <p:blipFill>
          <a:blip r:embed="rId2"/>
          <a:stretch>
            <a:fillRect/>
          </a:stretch>
        </p:blipFill>
        <p:spPr>
          <a:xfrm>
            <a:off x="197106" y="6288398"/>
            <a:ext cx="1819242" cy="384062"/>
          </a:xfrm>
          <a:prstGeom prst="rect">
            <a:avLst/>
          </a:prstGeom>
        </p:spPr>
      </p:pic>
    </p:spTree>
    <p:extLst>
      <p:ext uri="{BB962C8B-B14F-4D97-AF65-F5344CB8AC3E}">
        <p14:creationId xmlns:p14="http://schemas.microsoft.com/office/powerpoint/2010/main" val="1927130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7000" y="122335"/>
            <a:ext cx="6878427" cy="6672165"/>
          </a:xfrm>
          <a:prstGeom prst="rect">
            <a:avLst/>
          </a:prstGeom>
        </p:spPr>
      </p:pic>
      <p:sp>
        <p:nvSpPr>
          <p:cNvPr id="2" name="Title 1"/>
          <p:cNvSpPr>
            <a:spLocks noGrp="1"/>
          </p:cNvSpPr>
          <p:nvPr>
            <p:ph type="title"/>
          </p:nvPr>
        </p:nvSpPr>
        <p:spPr>
          <a:xfrm>
            <a:off x="6896100" y="1038225"/>
            <a:ext cx="5448300" cy="1325563"/>
          </a:xfrm>
        </p:spPr>
        <p:txBody>
          <a:bodyPr>
            <a:normAutofit fontScale="90000"/>
          </a:bodyPr>
          <a:lstStyle/>
          <a:p>
            <a:r>
              <a:rPr lang="en-US" dirty="0"/>
              <a:t>GH </a:t>
            </a:r>
            <a:r>
              <a:rPr lang="en-US" dirty="0" smtClean="0"/>
              <a:t>treatment </a:t>
            </a:r>
            <a:r>
              <a:rPr lang="en-US" dirty="0"/>
              <a:t>induced </a:t>
            </a:r>
            <a:r>
              <a:rPr lang="en-US" dirty="0" err="1" smtClean="0"/>
              <a:t>hypermethylation</a:t>
            </a:r>
            <a:r>
              <a:rPr lang="en-US" dirty="0" smtClean="0"/>
              <a:t> n=1073 </a:t>
            </a:r>
            <a:r>
              <a:rPr lang="en-US" dirty="0"/>
              <a:t>(Gene </a:t>
            </a:r>
            <a:r>
              <a:rPr lang="en-US" dirty="0" smtClean="0"/>
              <a:t>ontology enrichment</a:t>
            </a:r>
            <a:r>
              <a:rPr lang="en-US" dirty="0"/>
              <a:t>, GREAT</a:t>
            </a:r>
            <a:r>
              <a:rPr lang="en-US" dirty="0" smtClean="0"/>
              <a:t>) </a:t>
            </a:r>
            <a:endParaRPr lang="en-US" dirty="0"/>
          </a:p>
        </p:txBody>
      </p:sp>
    </p:spTree>
    <p:extLst>
      <p:ext uri="{BB962C8B-B14F-4D97-AF65-F5344CB8AC3E}">
        <p14:creationId xmlns:p14="http://schemas.microsoft.com/office/powerpoint/2010/main" val="1245843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3525"/>
            <a:ext cx="11176000" cy="1325563"/>
          </a:xfrm>
        </p:spPr>
        <p:txBody>
          <a:bodyPr/>
          <a:lstStyle/>
          <a:p>
            <a:r>
              <a:rPr lang="en-US" dirty="0" err="1" smtClean="0"/>
              <a:t>Ppi</a:t>
            </a:r>
            <a:r>
              <a:rPr lang="en-US" dirty="0" smtClean="0"/>
              <a:t> networks in GH </a:t>
            </a:r>
            <a:r>
              <a:rPr lang="en-US" dirty="0" err="1" smtClean="0"/>
              <a:t>Tx</a:t>
            </a:r>
            <a:r>
              <a:rPr lang="en-US" dirty="0" smtClean="0"/>
              <a:t> </a:t>
            </a:r>
            <a:r>
              <a:rPr lang="en-US" dirty="0" err="1" smtClean="0"/>
              <a:t>hypermethylation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778410933"/>
              </p:ext>
            </p:extLst>
          </p:nvPr>
        </p:nvGraphicFramePr>
        <p:xfrm>
          <a:off x="596901" y="1965959"/>
          <a:ext cx="5435599" cy="3777958"/>
        </p:xfrm>
        <a:graphic>
          <a:graphicData uri="http://schemas.openxmlformats.org/drawingml/2006/table">
            <a:tbl>
              <a:tblPr firstRow="1" bandRow="1">
                <a:tableStyleId>{22838BEF-8BB2-4498-84A7-C5851F593DF1}</a:tableStyleId>
              </a:tblPr>
              <a:tblGrid>
                <a:gridCol w="787399"/>
                <a:gridCol w="4648200"/>
              </a:tblGrid>
              <a:tr h="1888979">
                <a:tc>
                  <a:txBody>
                    <a:bodyPr/>
                    <a:lstStyle/>
                    <a:p>
                      <a:r>
                        <a:rPr sz="1100" b="0" dirty="0"/>
                        <a:t>Input ID_SUB1_MCODE_1</a:t>
                      </a:r>
                    </a:p>
                  </a:txBody>
                  <a:tcPr/>
                </a:tc>
                <a:tc>
                  <a:txBody>
                    <a:bodyPr/>
                    <a:lstStyle/>
                    <a:p>
                      <a:r>
                        <a:rPr sz="1100" b="0" dirty="0"/>
                        <a:t>R-HSA-5663202|Diseases of signal transduction|-6.9;R-HSA-4641263|Regulation of FZD by ubiquitination|-5.8;hsa04015|Rap1 signaling pathway|-5.6</a:t>
                      </a:r>
                    </a:p>
                  </a:txBody>
                  <a:tcPr/>
                </a:tc>
              </a:tr>
              <a:tr h="1888979">
                <a:tc>
                  <a:txBody>
                    <a:bodyPr/>
                    <a:lstStyle/>
                    <a:p>
                      <a:r>
                        <a:rPr sz="1100" b="0" dirty="0"/>
                        <a:t>Input ID_SUB1_MCODE_2</a:t>
                      </a:r>
                    </a:p>
                  </a:txBody>
                  <a:tcPr/>
                </a:tc>
                <a:tc>
                  <a:txBody>
                    <a:bodyPr/>
                    <a:lstStyle/>
                    <a:p>
                      <a:r>
                        <a:rPr sz="1100" b="0" dirty="0"/>
                        <a:t>GO:0007188|adenylate cyclase-modulating G protein-coupled receptor signaling pathway|-7.1;GO:0007187|G protein-coupled receptor signaling pathway, coupled to cyclic nucleotide second messenger|-6.8;R-HSA-418594|G alpha (i) signalling events|-5.8</a:t>
                      </a:r>
                    </a:p>
                  </a:txBody>
                  <a:tcPr/>
                </a:tc>
              </a:tr>
            </a:tbl>
          </a:graphicData>
        </a:graphic>
      </p:graphicFrame>
      <p:pic>
        <p:nvPicPr>
          <p:cNvPr id="6" name="Picture 5" descr="Input ID_MCODE_ALL_PPIColorByCluster.png"/>
          <p:cNvPicPr>
            <a:picLocks noChangeAspect="1"/>
          </p:cNvPicPr>
          <p:nvPr/>
        </p:nvPicPr>
        <p:blipFill>
          <a:blip r:embed="rId2"/>
          <a:stretch>
            <a:fillRect/>
          </a:stretch>
        </p:blipFill>
        <p:spPr>
          <a:xfrm>
            <a:off x="6306267" y="2294941"/>
            <a:ext cx="5098334" cy="3119993"/>
          </a:xfrm>
          <a:prstGeom prst="rect">
            <a:avLst/>
          </a:prstGeom>
        </p:spPr>
      </p:pic>
    </p:spTree>
    <p:extLst>
      <p:ext uri="{BB962C8B-B14F-4D97-AF65-F5344CB8AC3E}">
        <p14:creationId xmlns:p14="http://schemas.microsoft.com/office/powerpoint/2010/main" val="647204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Numerous </a:t>
            </a:r>
            <a:r>
              <a:rPr lang="en-US" dirty="0"/>
              <a:t>disease genes in GH </a:t>
            </a:r>
            <a:r>
              <a:rPr lang="en-US" dirty="0" err="1" smtClean="0"/>
              <a:t>hypermethylation</a:t>
            </a:r>
            <a:r>
              <a:rPr lang="en-US" dirty="0" smtClean="0"/>
              <a:t> </a:t>
            </a:r>
            <a:r>
              <a:rPr lang="en-US" dirty="0"/>
              <a:t>(DAVID)</a:t>
            </a:r>
          </a:p>
        </p:txBody>
      </p:sp>
      <p:sp>
        <p:nvSpPr>
          <p:cNvPr id="3" name="Content Placeholder 2"/>
          <p:cNvSpPr>
            <a:spLocks noGrp="1"/>
          </p:cNvSpPr>
          <p:nvPr>
            <p:ph idx="1"/>
          </p:nvPr>
        </p:nvSpPr>
        <p:spPr/>
        <p:txBody>
          <a:bodyPr>
            <a:normAutofit fontScale="40000" lnSpcReduction="20000"/>
          </a:bodyPr>
          <a:lstStyle/>
          <a:p>
            <a:r>
              <a:rPr lang="en-US" b="1" dirty="0" smtClean="0"/>
              <a:t>IMMUNE</a:t>
            </a:r>
            <a:r>
              <a:rPr lang="en-US" dirty="0" smtClean="0"/>
              <a:t> PTGES3</a:t>
            </a:r>
            <a:r>
              <a:rPr lang="en-US" dirty="0"/>
              <a:t>, HRNR, ACVRL1, B3GALT4, NELL1, FGFRL1, TBX20, PIP5K1B, DUOX1, FSTL4, JAG1, DLK1, MMP2, GP6, FLI1, C18ORF25, GATA6, ATF6B, RHOA, TNIP2, YDJC, EGR1, SATB2, KIDINS220, NRIP1, IFNAR1, PTHLH, CYP27A1, GNB1, GRM8, JUN, NEU1, VGLL4, SCAF8, CUX1, MGAT5, MFNG, LMNB1, USP4, SOX2, EGLN3, CTNND2, CDH1, PRRC1, AHSG, N4BP2, EZR, ABHD16A, KIRREL, COL6A5, XBP1, STX17, CNR1, TNFRSF18, STK38L, GAD1, PEX10, NKX2-3, GLT1D1, PHACTR2, CARD9, ZBTB46, SLC12A2, MSH5, TNFRSF13B, EN1, HBA1, KLK1, SPARC, DOCK3, RGS14, KDR, VDAC1, PPP1R9A, COL19A1, PYGL, DIO3, CSGALNACT2, NEUROD1, KCTD15, CYP2R1, TCF19, ZNF385B, IRF4, OGG1, ZFHX3, HDAC7, LRP5, DMBT1 </a:t>
            </a:r>
            <a:endParaRPr lang="en-US" dirty="0" smtClean="0"/>
          </a:p>
          <a:p>
            <a:r>
              <a:rPr lang="en-US" b="1" dirty="0" smtClean="0"/>
              <a:t>DEVELOPMENTAL</a:t>
            </a:r>
            <a:r>
              <a:rPr lang="en-US" dirty="0" smtClean="0"/>
              <a:t> AMZ1</a:t>
            </a:r>
            <a:r>
              <a:rPr lang="en-US" dirty="0"/>
              <a:t>, ADAMTS17, FGFR1, LTBP2, ZNF510, MME, DEFB129, CDH1, ATP5G2, JAG1, HOXD1, PTMA, MMP2, AHSG, ZIC2, BARX1, HOXA2, SIN3A, FLI1, HAND2, GATA6, COL6A5, HOXA5, CHRNA4, HOXA9, GAD1, PEX10, OCA2, BMP3, FZD8, TMPRSS2, SATB2, TNFRSF13B, TBX1, VAX2, MSC, DOCK3, ASCL2, HIPK3, DLX5, NTRK2, TFAP2A, FAM155A, ZNF385B, IRF4, OGG1, CUX1, NCOR2 310 1502 12971 1.337159056741549 0.42479843489944213 0.2415795591490444 20.26605799935358 GAD_DISEASE_CLASS PSYCH 60 13.303769401330376 0.03576998301461759 FIGNL1, WFS1, TBX20, PIP5K1B, FSTL4, CNP, JAG1, NR2E1, FOXO6, GALR2, CHRNA4, GRID1, EGR1, RAX, EGR4, SPTLC3, CNTNAP5, OTX1, POM121L2, IFNAR1, PTHLH, GRM8, HIPK3, TFAP2A, PLA2G6, VGLL4, SCAF8, ADAMTS2, PREP, CPLX3, FGFR1, USP4, CTNND2, MME, ACAT2, SYPL2, XBP1, CNR1, PER1, GAD1, ZNF804A, SLC12A2, HTT, TBX1, EN1, KCTD2, LMX1A, DOCK3, KCNK3, ATF4, EPHA6, SLC6A5, NTRK2, MBOAT1, FAM155A, NEUROD1, KCTD15, ZNF385B, LRP2, NCOR2 </a:t>
            </a:r>
            <a:endParaRPr lang="en-US" dirty="0" smtClean="0"/>
          </a:p>
          <a:p>
            <a:r>
              <a:rPr lang="en-US" b="1" dirty="0" smtClean="0"/>
              <a:t>VISION</a:t>
            </a:r>
            <a:r>
              <a:rPr lang="en-US" dirty="0" smtClean="0"/>
              <a:t> PTGES3</a:t>
            </a:r>
            <a:r>
              <a:rPr lang="en-US" dirty="0"/>
              <a:t>, EGR1, ADAMTS17, RAX, LTBP2, FSCN2, MSH5, SOX2, MITF, CTNND2, MTA1, CDH1, DLK1, SPARC, MMP2, COL5A1, KDR, CARD10, NAPEPLD, GNB1, CHRNA4, IRF4, OGG1, OCA2, LRP5 </a:t>
            </a:r>
            <a:endParaRPr lang="en-US" dirty="0" smtClean="0"/>
          </a:p>
          <a:p>
            <a:r>
              <a:rPr lang="en-US" b="1" dirty="0" smtClean="0"/>
              <a:t>METABOLIC</a:t>
            </a:r>
            <a:r>
              <a:rPr lang="en-US" dirty="0" smtClean="0"/>
              <a:t> MYOD1</a:t>
            </a:r>
            <a:r>
              <a:rPr lang="en-US" dirty="0"/>
              <a:t>, CDX2, LTBP2, PRC1, WFS1, LTBP3, B3GALT4, NELL1, TDRP, PKMYT1, FSTL4, JAG1, DLK1, HOXD1, MMP2, FLI1, GATA6, SLC2A2, CHRNA4, SAP30L, GRID1, R3HCC1, SPTLC3, C16ORF62, UBE2J2, ARID1B, TBR1, PTHLH, ADAMTS6, WFDC9, JUN, VGLL4, MRPL48, MGAT5, FGFR1, EFCAB8, PRLHR, ADAMTSL2, SOX2, MAP4K2, PRRC1, ACAT2, NAA35, AHSG, METTL22, HOXA2, HOXA5, CNR1, HOXA9, STRBP, LIPT2, GAD1, BMP3, PHACTR2, TNFRSF13B, FDPS, EN1, HBA1, LHPP, KCNK3, KDR, ATF4, EPHA6, DIO3, DLX5, NTRK2, KCTD15, CYP2R1, ZNF385B, WDR1, BEGAIN, UTP20, ZFHX3, CLEC14A, KLF4, NCOR2, CYB5R2, SEPHS1, ACVRL1, TBX20, MITF, DUOX1, NAP1L5, KISS1R, P4HA3, RHOA, FOXB2, PDE8A, PIEZO2, OCA2, CYR61, EGR1, VSIG10, ZCCHC2, REV1, CNTNAP5, ARHGEF12, ARRDC3, LDLRAP1, IFNAR1, NRIP1, KCNA10, NCOA3, GRM8, DOK6, ZNF717, KLHL14, PLA2G6, ZNF483, PARVA, PREP, EGLN3, CTNND2, CDH1, FAM46A, TPM1, BMS1, EZR, XBP1, RASGRP2, UCK2, TMPRSS2, VSTM2A, PLA2G15, SLC12A2, FLT3, UNC119B, LMX1A, NID2, SPARC, PPP1R9A, COL19A1, SLC6A5, CEP68, MBOAT1, FAM155A, NEUROD1, LRP2, OGG1, ABCC5, LRP5 </a:t>
            </a:r>
            <a:endParaRPr lang="en-US" dirty="0" smtClean="0"/>
          </a:p>
          <a:p>
            <a:r>
              <a:rPr lang="en-US" b="1" dirty="0" smtClean="0"/>
              <a:t>CARDIOVASCULAR </a:t>
            </a:r>
            <a:r>
              <a:rPr lang="en-US" dirty="0" smtClean="0"/>
              <a:t>MYOD1</a:t>
            </a:r>
            <a:r>
              <a:rPr lang="en-US" dirty="0"/>
              <a:t>, LTBP2, PRC1, LTBP3, NELL1, TDRP, FSTL4, CNP, JAG1, MMP2, SIN3A, GP6, GATA6, SLC25A24, FOXF1, CHRNA4, GRID1, SATB2, PRKCDBP, ARID1B, PTHLH, ASCL2, ADAMTS6, MAPK6, JUN, MNX1, VGLL4, SCAF8, MGAT5, ADAMTS2, FGFR1, RTP4, PRLHR, LMNB1, MME, PRRC1, ACAT2, AHSG, MIA3, ABHD16A, CNR1, PHACTR2, GLT1D1, TNFRSF13B, HBA1, SLC6A18, RGS9BP, KDR, EPHA6, KCNJ8, PPIA, NTRK2, ZNF385B, WDR1, UTP20, ZFHX3, CLEC14A, KLF4, NCOR2, ACVRL1, SEPHS1, CYP2S1, TBX20, PIP5K1B, VPS37A, NHSL1, CCDC105, KIAA0040, P4HA3, POU4F3, RHOA, PDE8A, CHST15, PIEZO2, ZCCHC2, CNTNAP5, PIGQ, ARHGEF12, CARD10, NRIP1, CYP27A1, GNB1, GRM8, DOK6, ZNF717, HIPK3, SUSD5, CUX1, PARVA, PREP, CPLX3, USP3, EGLN3, CTNND2, FAM46A, TPM1, BMS1, SRRT, MYBPH, ETNK2, UCK2, SLC12A2, TBX1, SYNPO2, LMX1A, KLK1, NID2, SPARC, COL5A1, PPP1R9A, CAPG, FAM155A, NEUROD1, OGG1, </a:t>
            </a:r>
            <a:r>
              <a:rPr lang="en-US" dirty="0" smtClean="0"/>
              <a:t>LRP5</a:t>
            </a:r>
            <a:endParaRPr lang="en-US" dirty="0"/>
          </a:p>
        </p:txBody>
      </p:sp>
    </p:spTree>
    <p:extLst>
      <p:ext uri="{BB962C8B-B14F-4D97-AF65-F5344CB8AC3E}">
        <p14:creationId xmlns:p14="http://schemas.microsoft.com/office/powerpoint/2010/main" val="1381238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0515600" cy="1325563"/>
          </a:xfrm>
        </p:spPr>
        <p:txBody>
          <a:bodyPr/>
          <a:lstStyle/>
          <a:p>
            <a:r>
              <a:rPr lang="en-US" dirty="0" smtClean="0"/>
              <a:t/>
            </a:r>
            <a:br>
              <a:rPr lang="en-US" dirty="0" smtClean="0"/>
            </a:br>
            <a:r>
              <a:rPr lang="en-US" dirty="0" smtClean="0"/>
              <a:t>GH and T1D data </a:t>
            </a:r>
            <a:r>
              <a:rPr lang="mr-IN" dirty="0" smtClean="0"/>
              <a:t>–</a:t>
            </a:r>
            <a:r>
              <a:rPr lang="en-US" dirty="0" smtClean="0"/>
              <a:t> next steps</a:t>
            </a:r>
            <a:endParaRPr lang="en-US" dirty="0"/>
          </a:p>
        </p:txBody>
      </p:sp>
      <p:sp>
        <p:nvSpPr>
          <p:cNvPr id="5" name="Content Placeholder 2"/>
          <p:cNvSpPr>
            <a:spLocks noGrp="1"/>
          </p:cNvSpPr>
          <p:nvPr>
            <p:ph idx="1"/>
          </p:nvPr>
        </p:nvSpPr>
        <p:spPr>
          <a:xfrm>
            <a:off x="990600" y="4165600"/>
            <a:ext cx="10807700" cy="2527300"/>
          </a:xfrm>
        </p:spPr>
        <p:txBody>
          <a:bodyPr>
            <a:normAutofit/>
          </a:bodyPr>
          <a:lstStyle/>
          <a:p>
            <a:r>
              <a:rPr lang="en-US" dirty="0" smtClean="0"/>
              <a:t>T1D: first WGBS based EWAS</a:t>
            </a:r>
          </a:p>
          <a:p>
            <a:pPr lvl="1"/>
            <a:r>
              <a:rPr lang="en-US" dirty="0" smtClean="0"/>
              <a:t>Additional samples underway / done (Alfredo McGill, Warren KC)</a:t>
            </a:r>
          </a:p>
          <a:p>
            <a:pPr lvl="1"/>
            <a:r>
              <a:rPr lang="en-US" dirty="0" err="1" smtClean="0"/>
              <a:t>Glucotoxicity</a:t>
            </a:r>
            <a:r>
              <a:rPr lang="en-US" dirty="0" smtClean="0"/>
              <a:t> </a:t>
            </a:r>
          </a:p>
          <a:p>
            <a:pPr lvl="1"/>
            <a:r>
              <a:rPr lang="en-US" dirty="0" smtClean="0"/>
              <a:t>T1D vs. other (see later)</a:t>
            </a:r>
          </a:p>
          <a:p>
            <a:pPr lvl="1"/>
            <a:r>
              <a:rPr lang="en-US" dirty="0" smtClean="0"/>
              <a:t>Additional questions (clinical features?)</a:t>
            </a:r>
          </a:p>
          <a:p>
            <a:pPr lvl="1"/>
            <a:r>
              <a:rPr lang="en-US" dirty="0" smtClean="0"/>
              <a:t>Statistical threshold? Validation? Write-up</a:t>
            </a:r>
            <a:endParaRPr lang="en-US" dirty="0"/>
          </a:p>
        </p:txBody>
      </p:sp>
      <p:sp>
        <p:nvSpPr>
          <p:cNvPr id="6" name="Content Placeholder 2"/>
          <p:cNvSpPr txBox="1">
            <a:spLocks/>
          </p:cNvSpPr>
          <p:nvPr/>
        </p:nvSpPr>
        <p:spPr>
          <a:xfrm>
            <a:off x="990600" y="1978025"/>
            <a:ext cx="10515600" cy="2187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6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3A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3A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GH 1</a:t>
            </a:r>
            <a:r>
              <a:rPr lang="en-US" baseline="30000" dirty="0" smtClean="0"/>
              <a:t>st</a:t>
            </a:r>
            <a:r>
              <a:rPr lang="en-US" dirty="0" smtClean="0"/>
              <a:t> high density survey of blood </a:t>
            </a:r>
            <a:r>
              <a:rPr lang="en-US" dirty="0" err="1" smtClean="0"/>
              <a:t>methylomes</a:t>
            </a:r>
            <a:r>
              <a:rPr lang="en-US" dirty="0" smtClean="0"/>
              <a:t> upon </a:t>
            </a:r>
            <a:r>
              <a:rPr lang="en-US" dirty="0" err="1" smtClean="0"/>
              <a:t>Tx</a:t>
            </a:r>
            <a:endParaRPr lang="en-US" dirty="0" smtClean="0"/>
          </a:p>
          <a:p>
            <a:pPr lvl="1"/>
            <a:r>
              <a:rPr lang="en-US" dirty="0" smtClean="0"/>
              <a:t>Sample set complete</a:t>
            </a:r>
          </a:p>
          <a:p>
            <a:pPr lvl="1"/>
            <a:r>
              <a:rPr lang="en-US" dirty="0" smtClean="0"/>
              <a:t>Should we use additional covariates?</a:t>
            </a:r>
          </a:p>
          <a:p>
            <a:pPr lvl="1"/>
            <a:r>
              <a:rPr lang="en-US" dirty="0" smtClean="0"/>
              <a:t>Additional analyses (e.g. overlap with height GWAS)?</a:t>
            </a:r>
          </a:p>
          <a:p>
            <a:pPr lvl="1"/>
            <a:r>
              <a:rPr lang="en-US" dirty="0" smtClean="0"/>
              <a:t>Statistical stringency? Validation? Write-up</a:t>
            </a:r>
            <a:endParaRPr lang="en-US" dirty="0"/>
          </a:p>
        </p:txBody>
      </p:sp>
    </p:spTree>
    <p:extLst>
      <p:ext uri="{BB962C8B-B14F-4D97-AF65-F5344CB8AC3E}">
        <p14:creationId xmlns:p14="http://schemas.microsoft.com/office/powerpoint/2010/main" val="7256596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 programs</a:t>
            </a:r>
            <a:endParaRPr lang="en-US" dirty="0"/>
          </a:p>
        </p:txBody>
      </p:sp>
      <p:sp>
        <p:nvSpPr>
          <p:cNvPr id="3" name="Text Placeholder 2"/>
          <p:cNvSpPr>
            <a:spLocks noGrp="1"/>
          </p:cNvSpPr>
          <p:nvPr>
            <p:ph type="body" idx="1"/>
          </p:nvPr>
        </p:nvSpPr>
        <p:spPr/>
        <p:txBody>
          <a:bodyPr/>
          <a:lstStyle/>
          <a:p>
            <a:r>
              <a:rPr lang="en-US" dirty="0" smtClean="0"/>
              <a:t>Links of current project to multiple developing datasets</a:t>
            </a:r>
            <a:endParaRPr lang="en-US" dirty="0"/>
          </a:p>
        </p:txBody>
      </p:sp>
    </p:spTree>
    <p:extLst>
      <p:ext uri="{BB962C8B-B14F-4D97-AF65-F5344CB8AC3E}">
        <p14:creationId xmlns:p14="http://schemas.microsoft.com/office/powerpoint/2010/main" val="5374035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xmlns="" id="{16A66538-1FB8-4F8D-A0DD-D7C907C49297}"/>
              </a:ext>
            </a:extLst>
          </p:cNvPr>
          <p:cNvSpPr txBox="1">
            <a:spLocks/>
          </p:cNvSpPr>
          <p:nvPr/>
        </p:nvSpPr>
        <p:spPr>
          <a:xfrm>
            <a:off x="131411" y="1"/>
            <a:ext cx="5266584" cy="681092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5000" dirty="0" smtClean="0">
                <a:solidFill>
                  <a:srgbClr val="FFFFFF"/>
                </a:solidFill>
              </a:rPr>
              <a:t>Methylation Correlation in </a:t>
            </a:r>
            <a:r>
              <a:rPr lang="en-US" sz="5000" i="1" dirty="0" smtClean="0">
                <a:solidFill>
                  <a:srgbClr val="FFFFFF"/>
                </a:solidFill>
              </a:rPr>
              <a:t>cis</a:t>
            </a:r>
            <a:endParaRPr lang="en-US" sz="5000" dirty="0" smtClean="0">
              <a:solidFill>
                <a:srgbClr val="FFFFFF"/>
              </a:solidFill>
            </a:endParaRPr>
          </a:p>
          <a:p>
            <a:pPr algn="r"/>
            <a:endParaRPr lang="en-US" sz="5400" dirty="0">
              <a:solidFill>
                <a:srgbClr val="FFFFFF"/>
              </a:solidFill>
            </a:endParaRPr>
          </a:p>
          <a:p>
            <a:pPr algn="r"/>
            <a:endParaRPr lang="en-US" sz="5400" dirty="0" smtClean="0">
              <a:solidFill>
                <a:srgbClr val="FFFFFF"/>
              </a:solidFill>
            </a:endParaRPr>
          </a:p>
          <a:p>
            <a:pPr algn="r"/>
            <a:endParaRPr lang="en-US" sz="5400" dirty="0">
              <a:solidFill>
                <a:srgbClr val="FFFFFF"/>
              </a:solidFill>
            </a:endParaRPr>
          </a:p>
        </p:txBody>
      </p:sp>
      <p:sp>
        <p:nvSpPr>
          <p:cNvPr id="10" name="Rectangle 9"/>
          <p:cNvSpPr/>
          <p:nvPr/>
        </p:nvSpPr>
        <p:spPr>
          <a:xfrm>
            <a:off x="5902320" y="398506"/>
            <a:ext cx="2969748"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smtClean="0">
                <a:cs typeface="Gill Sans"/>
              </a:rPr>
              <a:t>Correlated methylation variation in a MCC-seq. population dataset shows enrichment in previously mapped promoter </a:t>
            </a:r>
            <a:r>
              <a:rPr lang="mr-IN" dirty="0" smtClean="0">
                <a:cs typeface="Gill Sans"/>
              </a:rPr>
              <a:t>–</a:t>
            </a:r>
            <a:r>
              <a:rPr lang="en-US" dirty="0" smtClean="0">
                <a:cs typeface="Gill Sans"/>
              </a:rPr>
              <a:t> enhancer pairs (</a:t>
            </a:r>
            <a:r>
              <a:rPr lang="hr-HR" dirty="0" err="1" smtClean="0">
                <a:cs typeface="Gill Sans"/>
              </a:rPr>
              <a:t>Cell</a:t>
            </a:r>
            <a:r>
              <a:rPr lang="hr-HR" dirty="0" smtClean="0">
                <a:cs typeface="Gill Sans"/>
              </a:rPr>
              <a:t>. 2016 Nov 17;167(5):1369-1384.e19)</a:t>
            </a:r>
            <a:r>
              <a:rPr lang="en-US" dirty="0" smtClean="0">
                <a:cs typeface="Gill Sans"/>
              </a:rPr>
              <a:t> </a:t>
            </a:r>
            <a:endParaRPr lang="hr-HR" dirty="0" smtClean="0">
              <a:cs typeface="Gill Sans"/>
            </a:endParaRPr>
          </a:p>
        </p:txBody>
      </p:sp>
      <p:pic>
        <p:nvPicPr>
          <p:cNvPr id="11" name="Picture 10"/>
          <p:cNvPicPr>
            <a:picLocks noChangeAspect="1"/>
          </p:cNvPicPr>
          <p:nvPr/>
        </p:nvPicPr>
        <p:blipFill>
          <a:blip r:embed="rId2"/>
          <a:stretch>
            <a:fillRect/>
          </a:stretch>
        </p:blipFill>
        <p:spPr>
          <a:xfrm>
            <a:off x="9139840" y="177841"/>
            <a:ext cx="2738215" cy="2798985"/>
          </a:xfrm>
          <a:prstGeom prst="rect">
            <a:avLst/>
          </a:prstGeom>
        </p:spPr>
      </p:pic>
      <p:sp>
        <p:nvSpPr>
          <p:cNvPr id="3" name="TextBox 2"/>
          <p:cNvSpPr txBox="1"/>
          <p:nvPr/>
        </p:nvSpPr>
        <p:spPr>
          <a:xfrm>
            <a:off x="91170" y="4540597"/>
            <a:ext cx="5266584" cy="147732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charset="0"/>
              <a:buChar char="•"/>
            </a:pPr>
            <a:r>
              <a:rPr lang="en-US" dirty="0" smtClean="0"/>
              <a:t>MOST LONG-DISTANCE METHYLATION CORRELATIONS DO NOT FALL INTO PREVIOUSLY CHARACTERIZED LOOPS  </a:t>
            </a:r>
          </a:p>
          <a:p>
            <a:pPr marL="742950" lvl="1" indent="-285750">
              <a:buFont typeface="Arial" charset="0"/>
              <a:buChar char="•"/>
            </a:pPr>
            <a:r>
              <a:rPr lang="en-US" dirty="0" smtClean="0"/>
              <a:t>e.g. T-cell population epigenomes show 28,000 interacting </a:t>
            </a:r>
            <a:r>
              <a:rPr lang="en-US" dirty="0" err="1" smtClean="0"/>
              <a:t>CpG</a:t>
            </a:r>
            <a:r>
              <a:rPr lang="en-US" dirty="0" smtClean="0"/>
              <a:t> at &gt; 250kb</a:t>
            </a:r>
            <a:endParaRPr lang="en-US" dirty="0"/>
          </a:p>
        </p:txBody>
      </p:sp>
      <p:sp>
        <p:nvSpPr>
          <p:cNvPr id="5" name="Right Arrow 4"/>
          <p:cNvSpPr/>
          <p:nvPr/>
        </p:nvSpPr>
        <p:spPr>
          <a:xfrm>
            <a:off x="5454561" y="1347167"/>
            <a:ext cx="360096" cy="4110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xmlns="" id="{3CDE52C6-4026-42DF-B1E4-30DC5B078FC8}"/>
              </a:ext>
            </a:extLst>
          </p:cNvPr>
          <p:cNvCxnSpPr/>
          <p:nvPr/>
        </p:nvCxnSpPr>
        <p:spPr>
          <a:xfrm flipV="1">
            <a:off x="922240" y="1633542"/>
            <a:ext cx="3854641" cy="110836"/>
          </a:xfrm>
          <a:prstGeom prst="line">
            <a:avLst/>
          </a:prstGeom>
        </p:spPr>
        <p:style>
          <a:lnRef idx="1">
            <a:schemeClr val="accent1"/>
          </a:lnRef>
          <a:fillRef idx="0">
            <a:schemeClr val="accent1"/>
          </a:fillRef>
          <a:effectRef idx="0">
            <a:schemeClr val="accent1"/>
          </a:effectRef>
          <a:fontRef idx="minor">
            <a:schemeClr val="tx1"/>
          </a:fontRef>
        </p:style>
      </p:cxnSp>
      <p:sp>
        <p:nvSpPr>
          <p:cNvPr id="17" name="Arrow: Left-Right 10">
            <a:extLst>
              <a:ext uri="{FF2B5EF4-FFF2-40B4-BE49-F238E27FC236}">
                <a16:creationId xmlns:a16="http://schemas.microsoft.com/office/drawing/2014/main" xmlns="" id="{C9F23D8D-1E4D-4422-8170-F08236F1B942}"/>
              </a:ext>
            </a:extLst>
          </p:cNvPr>
          <p:cNvSpPr/>
          <p:nvPr/>
        </p:nvSpPr>
        <p:spPr>
          <a:xfrm>
            <a:off x="91170" y="1367520"/>
            <a:ext cx="5190836" cy="711200"/>
          </a:xfrm>
          <a:prstGeom prst="leftRightArrow">
            <a:avLst/>
          </a:prstGeom>
          <a:solidFill>
            <a:schemeClr val="accent3"/>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dirty="0">
                <a:solidFill>
                  <a:srgbClr val="FF0000"/>
                </a:solidFill>
              </a:rPr>
              <a:t>DNA</a:t>
            </a:r>
          </a:p>
        </p:txBody>
      </p:sp>
      <p:sp>
        <p:nvSpPr>
          <p:cNvPr id="18" name="Rectangle 17">
            <a:extLst>
              <a:ext uri="{FF2B5EF4-FFF2-40B4-BE49-F238E27FC236}">
                <a16:creationId xmlns:a16="http://schemas.microsoft.com/office/drawing/2014/main" xmlns="" id="{D04946B9-7E16-446A-B1D1-5D66A9C525B8}"/>
              </a:ext>
            </a:extLst>
          </p:cNvPr>
          <p:cNvSpPr/>
          <p:nvPr/>
        </p:nvSpPr>
        <p:spPr>
          <a:xfrm>
            <a:off x="720628" y="1367520"/>
            <a:ext cx="1393103" cy="7202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Promoter</a:t>
            </a:r>
          </a:p>
        </p:txBody>
      </p:sp>
      <p:sp>
        <p:nvSpPr>
          <p:cNvPr id="19" name="Rectangle 18">
            <a:extLst>
              <a:ext uri="{FF2B5EF4-FFF2-40B4-BE49-F238E27FC236}">
                <a16:creationId xmlns:a16="http://schemas.microsoft.com/office/drawing/2014/main" xmlns="" id="{11CA5C0B-1295-4D31-8D9E-37BB05D865C7}"/>
              </a:ext>
            </a:extLst>
          </p:cNvPr>
          <p:cNvSpPr/>
          <p:nvPr/>
        </p:nvSpPr>
        <p:spPr>
          <a:xfrm>
            <a:off x="3444914" y="1349189"/>
            <a:ext cx="1393103" cy="7202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Enhancer</a:t>
            </a:r>
          </a:p>
        </p:txBody>
      </p:sp>
      <p:sp>
        <p:nvSpPr>
          <p:cNvPr id="20" name="Arrow: Curved Right 14">
            <a:extLst>
              <a:ext uri="{FF2B5EF4-FFF2-40B4-BE49-F238E27FC236}">
                <a16:creationId xmlns:a16="http://schemas.microsoft.com/office/drawing/2014/main" xmlns="" id="{F51EC5B5-E06D-4114-8E9B-35EDB5987EA5}"/>
              </a:ext>
            </a:extLst>
          </p:cNvPr>
          <p:cNvSpPr/>
          <p:nvPr/>
        </p:nvSpPr>
        <p:spPr>
          <a:xfrm rot="16200000">
            <a:off x="2567327" y="831129"/>
            <a:ext cx="677178" cy="3310629"/>
          </a:xfrm>
          <a:prstGeom prst="curvedRightArrow">
            <a:avLst>
              <a:gd name="adj1" fmla="val 25000"/>
              <a:gd name="adj2" fmla="val 50000"/>
              <a:gd name="adj3" fmla="val 40003"/>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solidFill>
                <a:schemeClr val="tx1"/>
              </a:solidFill>
            </a:endParaRPr>
          </a:p>
        </p:txBody>
      </p:sp>
      <p:sp>
        <p:nvSpPr>
          <p:cNvPr id="21" name="Rectangle: Rounded Corners 12">
            <a:extLst>
              <a:ext uri="{FF2B5EF4-FFF2-40B4-BE49-F238E27FC236}">
                <a16:creationId xmlns:a16="http://schemas.microsoft.com/office/drawing/2014/main" xmlns="" id="{FF70EA85-2C01-4757-BE56-1F39D21AA167}"/>
              </a:ext>
            </a:extLst>
          </p:cNvPr>
          <p:cNvSpPr/>
          <p:nvPr/>
        </p:nvSpPr>
        <p:spPr>
          <a:xfrm>
            <a:off x="1134675" y="1072708"/>
            <a:ext cx="907474" cy="3763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err="1"/>
              <a:t>CpG</a:t>
            </a:r>
            <a:endParaRPr lang="en-US" dirty="0"/>
          </a:p>
        </p:txBody>
      </p:sp>
      <p:sp>
        <p:nvSpPr>
          <p:cNvPr id="22" name="Rectangle: Rounded Corners 19">
            <a:extLst>
              <a:ext uri="{FF2B5EF4-FFF2-40B4-BE49-F238E27FC236}">
                <a16:creationId xmlns:a16="http://schemas.microsoft.com/office/drawing/2014/main" xmlns="" id="{B9A80520-2913-4722-A88D-E1F94CC4CE50}"/>
              </a:ext>
            </a:extLst>
          </p:cNvPr>
          <p:cNvSpPr/>
          <p:nvPr/>
        </p:nvSpPr>
        <p:spPr>
          <a:xfrm>
            <a:off x="3653754" y="1077074"/>
            <a:ext cx="907474" cy="3763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err="1"/>
              <a:t>CpG</a:t>
            </a:r>
            <a:endParaRPr lang="en-US" dirty="0"/>
          </a:p>
        </p:txBody>
      </p:sp>
      <p:cxnSp>
        <p:nvCxnSpPr>
          <p:cNvPr id="23" name="Connector: Curved 21">
            <a:extLst>
              <a:ext uri="{FF2B5EF4-FFF2-40B4-BE49-F238E27FC236}">
                <a16:creationId xmlns:a16="http://schemas.microsoft.com/office/drawing/2014/main" xmlns="" id="{C09C4C9F-9473-41DC-B2EA-1E51FD411C7A}"/>
              </a:ext>
            </a:extLst>
          </p:cNvPr>
          <p:cNvCxnSpPr/>
          <p:nvPr/>
        </p:nvCxnSpPr>
        <p:spPr>
          <a:xfrm rot="16200000" flipH="1">
            <a:off x="2845768" y="-208398"/>
            <a:ext cx="4366" cy="2519079"/>
          </a:xfrm>
          <a:prstGeom prst="curvedConnector3">
            <a:avLst>
              <a:gd name="adj1" fmla="val -5235914"/>
            </a:avLst>
          </a:prstGeom>
          <a:ln w="76200">
            <a:solidFill>
              <a:schemeClr val="accent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73198" y="5887591"/>
            <a:ext cx="5730952" cy="923330"/>
          </a:xfrm>
          <a:prstGeom prst="rect">
            <a:avLst/>
          </a:prstGeom>
        </p:spPr>
        <p:txBody>
          <a:bodyPr wrap="square">
            <a:spAutoFit/>
          </a:bodyPr>
          <a:lstStyle/>
          <a:p>
            <a:pPr marL="742950" lvl="1" indent="-285750">
              <a:buFont typeface="Arial" charset="0"/>
              <a:buChar char="•"/>
            </a:pPr>
            <a:r>
              <a:rPr lang="en-US" dirty="0" smtClean="0"/>
              <a:t>LOOP </a:t>
            </a:r>
            <a:r>
              <a:rPr lang="en-US" dirty="0"/>
              <a:t>RESOLUTION HINDERS EFFECTIVE ASSESSMENT OF SENSITIVITY </a:t>
            </a:r>
            <a:endParaRPr lang="en-US" dirty="0" smtClean="0"/>
          </a:p>
          <a:p>
            <a:pPr marL="1200150" lvl="2" indent="-285750">
              <a:buFont typeface="Arial" charset="0"/>
              <a:buChar char="•"/>
            </a:pPr>
            <a:r>
              <a:rPr lang="en-US" dirty="0" err="1" smtClean="0"/>
              <a:t>CpG</a:t>
            </a:r>
            <a:r>
              <a:rPr lang="en-US" dirty="0" smtClean="0"/>
              <a:t> </a:t>
            </a:r>
            <a:r>
              <a:rPr lang="en-US" dirty="0"/>
              <a:t>resolution ~100bp, Hi-C &gt;</a:t>
            </a:r>
            <a:r>
              <a:rPr lang="en-US" dirty="0" smtClean="0"/>
              <a:t>10kb</a:t>
            </a:r>
            <a:endParaRPr lang="en-US" dirty="0"/>
          </a:p>
        </p:txBody>
      </p:sp>
      <p:sp>
        <p:nvSpPr>
          <p:cNvPr id="27" name="Right Arrow 26"/>
          <p:cNvSpPr/>
          <p:nvPr/>
        </p:nvSpPr>
        <p:spPr>
          <a:xfrm>
            <a:off x="5476586" y="4552567"/>
            <a:ext cx="360096" cy="4110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6810210" y="3669475"/>
            <a:ext cx="4843123" cy="1777893"/>
          </a:xfrm>
          <a:prstGeom prst="rect">
            <a:avLst/>
          </a:prstGeom>
        </p:spPr>
      </p:pic>
      <p:sp>
        <p:nvSpPr>
          <p:cNvPr id="7" name="Rectangle 6"/>
          <p:cNvSpPr/>
          <p:nvPr/>
        </p:nvSpPr>
        <p:spPr>
          <a:xfrm>
            <a:off x="6934945" y="3669475"/>
            <a:ext cx="2441448" cy="177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902320" y="4180701"/>
            <a:ext cx="2969748"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smtClean="0">
                <a:cs typeface="Gill Sans"/>
              </a:rPr>
              <a:t>Correlated methylation variation and </a:t>
            </a:r>
            <a:r>
              <a:rPr lang="en-US" dirty="0" err="1" smtClean="0">
                <a:cs typeface="Gill Sans"/>
              </a:rPr>
              <a:t>eRNA</a:t>
            </a:r>
            <a:r>
              <a:rPr lang="en-US" dirty="0" smtClean="0">
                <a:cs typeface="Gill Sans"/>
              </a:rPr>
              <a:t>-RNA variation in a population T-cell study</a:t>
            </a:r>
            <a:endParaRPr lang="hr-HR" dirty="0" smtClean="0">
              <a:cs typeface="Gill Sans"/>
            </a:endParaRPr>
          </a:p>
        </p:txBody>
      </p:sp>
      <p:sp>
        <p:nvSpPr>
          <p:cNvPr id="8" name="TextBox 7"/>
          <p:cNvSpPr txBox="1"/>
          <p:nvPr/>
        </p:nvSpPr>
        <p:spPr>
          <a:xfrm rot="16200000">
            <a:off x="11158042" y="4293869"/>
            <a:ext cx="1457450" cy="369332"/>
          </a:xfrm>
          <a:prstGeom prst="rect">
            <a:avLst/>
          </a:prstGeom>
          <a:noFill/>
        </p:spPr>
        <p:txBody>
          <a:bodyPr wrap="none" rtlCol="0">
            <a:spAutoFit/>
          </a:bodyPr>
          <a:lstStyle/>
          <a:p>
            <a:r>
              <a:rPr lang="en-US" smtClean="0"/>
              <a:t>eRNA</a:t>
            </a:r>
            <a:r>
              <a:rPr lang="en-US" dirty="0" smtClean="0"/>
              <a:t>-RNA (r)</a:t>
            </a:r>
          </a:p>
        </p:txBody>
      </p:sp>
      <p:sp>
        <p:nvSpPr>
          <p:cNvPr id="9" name="TextBox 8"/>
          <p:cNvSpPr txBox="1"/>
          <p:nvPr/>
        </p:nvSpPr>
        <p:spPr>
          <a:xfrm>
            <a:off x="11576369" y="3574905"/>
            <a:ext cx="269626" cy="1384995"/>
          </a:xfrm>
          <a:prstGeom prst="rect">
            <a:avLst/>
          </a:prstGeom>
          <a:noFill/>
        </p:spPr>
        <p:txBody>
          <a:bodyPr wrap="none" rtlCol="0">
            <a:spAutoFit/>
          </a:bodyPr>
          <a:lstStyle/>
          <a:p>
            <a:r>
              <a:rPr lang="en-US" sz="1200" dirty="0" smtClean="0">
                <a:latin typeface="Arial" charset="0"/>
                <a:ea typeface="Arial" charset="0"/>
                <a:cs typeface="Arial" charset="0"/>
              </a:rPr>
              <a:t>1</a:t>
            </a:r>
          </a:p>
          <a:p>
            <a:endParaRPr lang="en-US" sz="1200" dirty="0">
              <a:latin typeface="Arial" charset="0"/>
              <a:ea typeface="Arial" charset="0"/>
              <a:cs typeface="Arial" charset="0"/>
            </a:endParaRPr>
          </a:p>
          <a:p>
            <a:endParaRPr lang="en-US" sz="1200" dirty="0" smtClean="0">
              <a:latin typeface="Arial" charset="0"/>
              <a:ea typeface="Arial" charset="0"/>
              <a:cs typeface="Arial" charset="0"/>
            </a:endParaRPr>
          </a:p>
          <a:p>
            <a:endParaRPr lang="en-US" sz="1200" dirty="0">
              <a:latin typeface="Arial" charset="0"/>
              <a:ea typeface="Arial" charset="0"/>
              <a:cs typeface="Arial" charset="0"/>
            </a:endParaRPr>
          </a:p>
          <a:p>
            <a:endParaRPr lang="en-US" sz="1200" dirty="0" smtClean="0">
              <a:latin typeface="Arial" charset="0"/>
              <a:ea typeface="Arial" charset="0"/>
              <a:cs typeface="Arial" charset="0"/>
            </a:endParaRPr>
          </a:p>
          <a:p>
            <a:endParaRPr lang="en-US" sz="1200" dirty="0">
              <a:latin typeface="Arial" charset="0"/>
              <a:ea typeface="Arial" charset="0"/>
              <a:cs typeface="Arial" charset="0"/>
            </a:endParaRPr>
          </a:p>
          <a:p>
            <a:r>
              <a:rPr lang="en-US" sz="1200" dirty="0" smtClean="0">
                <a:latin typeface="Arial" charset="0"/>
                <a:ea typeface="Arial" charset="0"/>
                <a:cs typeface="Arial" charset="0"/>
              </a:rPr>
              <a:t>0</a:t>
            </a:r>
            <a:endParaRPr lang="en-US" sz="1200" dirty="0">
              <a:latin typeface="Arial" charset="0"/>
              <a:ea typeface="Arial" charset="0"/>
              <a:cs typeface="Arial" charset="0"/>
            </a:endParaRPr>
          </a:p>
        </p:txBody>
      </p:sp>
      <p:pic>
        <p:nvPicPr>
          <p:cNvPr id="24" name="Picture 23"/>
          <p:cNvPicPr>
            <a:picLocks noChangeAspect="1"/>
          </p:cNvPicPr>
          <p:nvPr/>
        </p:nvPicPr>
        <p:blipFill>
          <a:blip r:embed="rId4"/>
          <a:stretch>
            <a:fillRect/>
          </a:stretch>
        </p:blipFill>
        <p:spPr>
          <a:xfrm>
            <a:off x="6162881" y="5520031"/>
            <a:ext cx="2557849" cy="1326959"/>
          </a:xfrm>
          <a:prstGeom prst="rect">
            <a:avLst/>
          </a:prstGeom>
        </p:spPr>
      </p:pic>
      <p:pic>
        <p:nvPicPr>
          <p:cNvPr id="25" name="Picture 24"/>
          <p:cNvPicPr>
            <a:picLocks noChangeAspect="1"/>
          </p:cNvPicPr>
          <p:nvPr/>
        </p:nvPicPr>
        <p:blipFill>
          <a:blip r:embed="rId5"/>
          <a:stretch>
            <a:fillRect/>
          </a:stretch>
        </p:blipFill>
        <p:spPr>
          <a:xfrm>
            <a:off x="9433436" y="5622273"/>
            <a:ext cx="2453331" cy="519144"/>
          </a:xfrm>
          <a:prstGeom prst="rect">
            <a:avLst/>
          </a:prstGeom>
        </p:spPr>
      </p:pic>
    </p:spTree>
    <p:extLst>
      <p:ext uri="{BB962C8B-B14F-4D97-AF65-F5344CB8AC3E}">
        <p14:creationId xmlns:p14="http://schemas.microsoft.com/office/powerpoint/2010/main" val="4804120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7"/>
          <p:cNvPicPr>
            <a:picLocks noChangeAspect="1"/>
          </p:cNvPicPr>
          <p:nvPr/>
        </p:nvPicPr>
        <p:blipFill>
          <a:blip r:embed="rId2"/>
          <a:stretch>
            <a:fillRect/>
          </a:stretch>
        </p:blipFill>
        <p:spPr>
          <a:xfrm>
            <a:off x="-24116" y="516413"/>
            <a:ext cx="4641534" cy="4641534"/>
          </a:xfrm>
          <a:prstGeom prst="rect">
            <a:avLst/>
          </a:prstGeom>
        </p:spPr>
      </p:pic>
      <p:sp>
        <p:nvSpPr>
          <p:cNvPr id="2" name="Title 1"/>
          <p:cNvSpPr>
            <a:spLocks noGrp="1"/>
          </p:cNvSpPr>
          <p:nvPr>
            <p:ph type="title"/>
          </p:nvPr>
        </p:nvSpPr>
        <p:spPr>
          <a:xfrm>
            <a:off x="-114300" y="-320104"/>
            <a:ext cx="12406990" cy="1325563"/>
          </a:xfrm>
        </p:spPr>
        <p:txBody>
          <a:bodyPr>
            <a:normAutofit/>
          </a:bodyPr>
          <a:lstStyle/>
          <a:p>
            <a:r>
              <a:rPr lang="en-US" sz="3600" dirty="0" smtClean="0"/>
              <a:t>Characteristics of DMR </a:t>
            </a:r>
            <a:r>
              <a:rPr lang="en-US" sz="3600" smtClean="0"/>
              <a:t>correlations and Hi-C </a:t>
            </a:r>
            <a:r>
              <a:rPr lang="en-US" sz="3600" dirty="0" smtClean="0"/>
              <a:t>loops</a:t>
            </a:r>
            <a:endParaRPr lang="en-US" sz="3600" dirty="0"/>
          </a:p>
        </p:txBody>
      </p:sp>
      <p:graphicFrame>
        <p:nvGraphicFramePr>
          <p:cNvPr id="12" name="Chart 11"/>
          <p:cNvGraphicFramePr>
            <a:graphicFrameLocks/>
          </p:cNvGraphicFramePr>
          <p:nvPr>
            <p:extLst/>
          </p:nvPr>
        </p:nvGraphicFramePr>
        <p:xfrm>
          <a:off x="4331314" y="516413"/>
          <a:ext cx="4117848" cy="3073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p:cNvGraphicFramePr>
          <p:nvPr>
            <p:extLst/>
          </p:nvPr>
        </p:nvGraphicFramePr>
        <p:xfrm>
          <a:off x="8174842" y="516413"/>
          <a:ext cx="4117848" cy="3073400"/>
        </p:xfrm>
        <a:graphic>
          <a:graphicData uri="http://schemas.openxmlformats.org/drawingml/2006/chart">
            <c:chart xmlns:c="http://schemas.openxmlformats.org/drawingml/2006/chart" xmlns:r="http://schemas.openxmlformats.org/officeDocument/2006/relationships" r:id="rId4"/>
          </a:graphicData>
        </a:graphic>
      </p:graphicFrame>
      <p:pic>
        <p:nvPicPr>
          <p:cNvPr id="14" name="Picture 13"/>
          <p:cNvPicPr>
            <a:picLocks noChangeAspect="1"/>
          </p:cNvPicPr>
          <p:nvPr/>
        </p:nvPicPr>
        <p:blipFill>
          <a:blip r:embed="rId5"/>
          <a:stretch>
            <a:fillRect/>
          </a:stretch>
        </p:blipFill>
        <p:spPr>
          <a:xfrm>
            <a:off x="4809693" y="3959145"/>
            <a:ext cx="3818046" cy="2592500"/>
          </a:xfrm>
          <a:prstGeom prst="rect">
            <a:avLst/>
          </a:prstGeom>
        </p:spPr>
      </p:pic>
      <p:sp>
        <p:nvSpPr>
          <p:cNvPr id="15" name="TextBox 14"/>
          <p:cNvSpPr txBox="1"/>
          <p:nvPr/>
        </p:nvSpPr>
        <p:spPr>
          <a:xfrm>
            <a:off x="5261329" y="6425690"/>
            <a:ext cx="301686" cy="369332"/>
          </a:xfrm>
          <a:prstGeom prst="rect">
            <a:avLst/>
          </a:prstGeom>
          <a:noFill/>
        </p:spPr>
        <p:txBody>
          <a:bodyPr wrap="none" rtlCol="0">
            <a:spAutoFit/>
          </a:bodyPr>
          <a:lstStyle/>
          <a:p>
            <a:r>
              <a:rPr lang="en-US" smtClean="0"/>
              <a:t>0</a:t>
            </a:r>
            <a:endParaRPr lang="en-US"/>
          </a:p>
        </p:txBody>
      </p:sp>
      <p:sp>
        <p:nvSpPr>
          <p:cNvPr id="16" name="TextBox 15"/>
          <p:cNvSpPr txBox="1"/>
          <p:nvPr/>
        </p:nvSpPr>
        <p:spPr>
          <a:xfrm>
            <a:off x="8117387" y="6488668"/>
            <a:ext cx="1138322" cy="369332"/>
          </a:xfrm>
          <a:prstGeom prst="rect">
            <a:avLst/>
          </a:prstGeom>
          <a:noFill/>
        </p:spPr>
        <p:txBody>
          <a:bodyPr wrap="square" rtlCol="0">
            <a:spAutoFit/>
          </a:bodyPr>
          <a:lstStyle/>
          <a:p>
            <a:r>
              <a:rPr lang="en-US" smtClean="0"/>
              <a:t>1Mb</a:t>
            </a:r>
            <a:endParaRPr lang="en-US" dirty="0"/>
          </a:p>
        </p:txBody>
      </p:sp>
      <p:sp>
        <p:nvSpPr>
          <p:cNvPr id="17" name="TextBox 16"/>
          <p:cNvSpPr txBox="1"/>
          <p:nvPr/>
        </p:nvSpPr>
        <p:spPr>
          <a:xfrm>
            <a:off x="4937760" y="3589813"/>
            <a:ext cx="6499408" cy="369332"/>
          </a:xfrm>
          <a:prstGeom prst="rect">
            <a:avLst/>
          </a:prstGeom>
          <a:noFill/>
        </p:spPr>
        <p:txBody>
          <a:bodyPr wrap="none" rtlCol="0">
            <a:spAutoFit/>
          </a:bodyPr>
          <a:lstStyle/>
          <a:p>
            <a:r>
              <a:rPr lang="en-US" dirty="0" smtClean="0"/>
              <a:t>Population characteristics (5 immune </a:t>
            </a:r>
            <a:r>
              <a:rPr lang="en-US" smtClean="0"/>
              <a:t>cell cohorts, n = 2000 donors)</a:t>
            </a:r>
            <a:endParaRPr lang="en-US"/>
          </a:p>
        </p:txBody>
      </p:sp>
      <p:sp>
        <p:nvSpPr>
          <p:cNvPr id="18" name="Right Brace 17"/>
          <p:cNvSpPr/>
          <p:nvPr/>
        </p:nvSpPr>
        <p:spPr>
          <a:xfrm>
            <a:off x="8544342" y="5367528"/>
            <a:ext cx="166793" cy="4297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8627738" y="5196006"/>
            <a:ext cx="2965574" cy="923330"/>
          </a:xfrm>
          <a:prstGeom prst="rect">
            <a:avLst/>
          </a:prstGeom>
          <a:noFill/>
        </p:spPr>
        <p:txBody>
          <a:bodyPr wrap="square" rtlCol="0">
            <a:spAutoFit/>
          </a:bodyPr>
          <a:lstStyle/>
          <a:p>
            <a:pPr algn="ctr"/>
            <a:r>
              <a:rPr lang="en-US" dirty="0" smtClean="0"/>
              <a:t>Enrichment of +</a:t>
            </a:r>
            <a:r>
              <a:rPr lang="en-US" dirty="0" err="1" smtClean="0"/>
              <a:t>ve</a:t>
            </a:r>
            <a:r>
              <a:rPr lang="en-US" dirty="0" smtClean="0"/>
              <a:t> correlations up to ~1Mb above </a:t>
            </a:r>
            <a:r>
              <a:rPr lang="mr-IN" dirty="0" smtClean="0"/>
              <a:t>–</a:t>
            </a:r>
            <a:r>
              <a:rPr lang="en-US" dirty="0" err="1" smtClean="0"/>
              <a:t>ve</a:t>
            </a:r>
            <a:r>
              <a:rPr lang="en-US" dirty="0" smtClean="0"/>
              <a:t>/trans-acting </a:t>
            </a:r>
            <a:r>
              <a:rPr lang="en-US" dirty="0" err="1" smtClean="0"/>
              <a:t>bkg</a:t>
            </a:r>
            <a:endParaRPr lang="en-US" dirty="0"/>
          </a:p>
        </p:txBody>
      </p:sp>
      <p:sp>
        <p:nvSpPr>
          <p:cNvPr id="20" name="TextBox 19"/>
          <p:cNvSpPr txBox="1"/>
          <p:nvPr/>
        </p:nvSpPr>
        <p:spPr>
          <a:xfrm>
            <a:off x="8791960" y="4115910"/>
            <a:ext cx="2645208"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 10</a:t>
            </a:r>
            <a:r>
              <a:rPr lang="en-US" baseline="30000" dirty="0" smtClean="0"/>
              <a:t>5 </a:t>
            </a:r>
            <a:r>
              <a:rPr lang="en-US" dirty="0" smtClean="0"/>
              <a:t>significant long-range (&gt;300kb) DMR correlations </a:t>
            </a:r>
            <a:r>
              <a:rPr lang="en-US" smtClean="0"/>
              <a:t>per lineage</a:t>
            </a:r>
            <a:endParaRPr lang="en-US" baseline="30000" dirty="0"/>
          </a:p>
        </p:txBody>
      </p:sp>
      <p:sp>
        <p:nvSpPr>
          <p:cNvPr id="22" name="TextBox 21"/>
          <p:cNvSpPr txBox="1"/>
          <p:nvPr/>
        </p:nvSpPr>
        <p:spPr>
          <a:xfrm>
            <a:off x="0" y="5157947"/>
            <a:ext cx="4748515"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dirty="0" smtClean="0"/>
              <a:t>2D </a:t>
            </a:r>
            <a:r>
              <a:rPr lang="en-US" sz="1600" dirty="0" err="1" smtClean="0"/>
              <a:t>methylome</a:t>
            </a:r>
            <a:r>
              <a:rPr lang="en-US" sz="1600" dirty="0" smtClean="0"/>
              <a:t> patterns reflect long-range </a:t>
            </a:r>
            <a:r>
              <a:rPr lang="en-US" sz="1600" i="1" dirty="0" smtClean="0"/>
              <a:t>cis-</a:t>
            </a:r>
            <a:r>
              <a:rPr lang="en-US" sz="1600" dirty="0" smtClean="0"/>
              <a:t>interactions </a:t>
            </a:r>
            <a:r>
              <a:rPr lang="mr-IN" sz="1600" dirty="0" smtClean="0"/>
              <a:t>–</a:t>
            </a:r>
            <a:r>
              <a:rPr lang="en-US" sz="1600" dirty="0" smtClean="0"/>
              <a:t> but specificity is low:</a:t>
            </a:r>
          </a:p>
          <a:p>
            <a:pPr algn="ctr"/>
            <a:r>
              <a:rPr lang="en-US" sz="1600" dirty="0" smtClean="0"/>
              <a:t>CONSERVATIVE CRITERIA R2&gt;0.5, P&lt;1E-7</a:t>
            </a:r>
          </a:p>
        </p:txBody>
      </p:sp>
      <p:pic>
        <p:nvPicPr>
          <p:cNvPr id="23" name="Picture 22"/>
          <p:cNvPicPr>
            <a:picLocks noChangeAspect="1"/>
          </p:cNvPicPr>
          <p:nvPr/>
        </p:nvPicPr>
        <p:blipFill>
          <a:blip r:embed="rId6"/>
          <a:stretch>
            <a:fillRect/>
          </a:stretch>
        </p:blipFill>
        <p:spPr>
          <a:xfrm>
            <a:off x="0" y="6022141"/>
            <a:ext cx="1555764" cy="807098"/>
          </a:xfrm>
          <a:prstGeom prst="rect">
            <a:avLst/>
          </a:prstGeom>
        </p:spPr>
      </p:pic>
      <p:pic>
        <p:nvPicPr>
          <p:cNvPr id="24" name="Picture 23"/>
          <p:cNvPicPr>
            <a:picLocks noChangeAspect="1"/>
          </p:cNvPicPr>
          <p:nvPr/>
        </p:nvPicPr>
        <p:blipFill>
          <a:blip r:embed="rId7"/>
          <a:stretch>
            <a:fillRect/>
          </a:stretch>
        </p:blipFill>
        <p:spPr>
          <a:xfrm>
            <a:off x="1744969" y="6119336"/>
            <a:ext cx="2684558" cy="568073"/>
          </a:xfrm>
          <a:prstGeom prst="rect">
            <a:avLst/>
          </a:prstGeom>
        </p:spPr>
      </p:pic>
    </p:spTree>
    <p:extLst>
      <p:ext uri="{BB962C8B-B14F-4D97-AF65-F5344CB8AC3E}">
        <p14:creationId xmlns:p14="http://schemas.microsoft.com/office/powerpoint/2010/main" val="80139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EB21C4-DB1A-6A4E-83DA-04C38EA52BCA}"/>
              </a:ext>
            </a:extLst>
          </p:cNvPr>
          <p:cNvSpPr>
            <a:spLocks noGrp="1"/>
          </p:cNvSpPr>
          <p:nvPr>
            <p:ph type="title"/>
          </p:nvPr>
        </p:nvSpPr>
        <p:spPr/>
        <p:txBody>
          <a:bodyPr/>
          <a:lstStyle/>
          <a:p>
            <a:r>
              <a:rPr lang="en-US" dirty="0"/>
              <a:t>Study </a:t>
            </a:r>
            <a:r>
              <a:rPr lang="en-US" dirty="0" smtClean="0"/>
              <a:t>Design For Infants Entering ER/UC With Upper Respiratory Tract </a:t>
            </a:r>
            <a:endParaRPr lang="en-US" dirty="0"/>
          </a:p>
        </p:txBody>
      </p:sp>
      <p:graphicFrame>
        <p:nvGraphicFramePr>
          <p:cNvPr id="7" name="Table 6">
            <a:extLst>
              <a:ext uri="{FF2B5EF4-FFF2-40B4-BE49-F238E27FC236}">
                <a16:creationId xmlns="" xmlns:a16="http://schemas.microsoft.com/office/drawing/2014/main" id="{26034BE2-8122-1E45-9C8B-92C1B1741978}"/>
              </a:ext>
            </a:extLst>
          </p:cNvPr>
          <p:cNvGraphicFramePr>
            <a:graphicFrameLocks noGrp="1"/>
          </p:cNvGraphicFramePr>
          <p:nvPr>
            <p:extLst/>
          </p:nvPr>
        </p:nvGraphicFramePr>
        <p:xfrm>
          <a:off x="359465" y="1775460"/>
          <a:ext cx="11448222" cy="3307080"/>
        </p:xfrm>
        <a:graphic>
          <a:graphicData uri="http://schemas.openxmlformats.org/drawingml/2006/table">
            <a:tbl>
              <a:tblPr firstRow="1" bandRow="1">
                <a:tableStyleId>{5C22544A-7EE6-4342-B048-85BDC9FD1C3A}</a:tableStyleId>
              </a:tblPr>
              <a:tblGrid>
                <a:gridCol w="2709333">
                  <a:extLst>
                    <a:ext uri="{9D8B030D-6E8A-4147-A177-3AD203B41FA5}">
                      <a16:colId xmlns="" xmlns:a16="http://schemas.microsoft.com/office/drawing/2014/main" val="2361229428"/>
                    </a:ext>
                  </a:extLst>
                </a:gridCol>
                <a:gridCol w="4378924">
                  <a:extLst>
                    <a:ext uri="{9D8B030D-6E8A-4147-A177-3AD203B41FA5}">
                      <a16:colId xmlns="" xmlns:a16="http://schemas.microsoft.com/office/drawing/2014/main" val="3141379795"/>
                    </a:ext>
                  </a:extLst>
                </a:gridCol>
                <a:gridCol w="4359965">
                  <a:extLst>
                    <a:ext uri="{9D8B030D-6E8A-4147-A177-3AD203B41FA5}">
                      <a16:colId xmlns="" xmlns:a16="http://schemas.microsoft.com/office/drawing/2014/main" val="2036630267"/>
                    </a:ext>
                  </a:extLst>
                </a:gridCol>
              </a:tblGrid>
              <a:tr h="370840">
                <a:tc>
                  <a:txBody>
                    <a:bodyPr/>
                    <a:lstStyle/>
                    <a:p>
                      <a:endParaRPr lang="en-US" dirty="0"/>
                    </a:p>
                  </a:txBody>
                  <a:tcPr/>
                </a:tc>
                <a:tc>
                  <a:txBody>
                    <a:bodyPr/>
                    <a:lstStyle/>
                    <a:p>
                      <a:r>
                        <a:rPr lang="en-US" dirty="0"/>
                        <a:t>DISCOVERY</a:t>
                      </a:r>
                    </a:p>
                  </a:txBody>
                  <a:tcPr/>
                </a:tc>
                <a:tc>
                  <a:txBody>
                    <a:bodyPr/>
                    <a:lstStyle/>
                    <a:p>
                      <a:r>
                        <a:rPr lang="en-US" dirty="0"/>
                        <a:t>REPLICATION</a:t>
                      </a:r>
                    </a:p>
                  </a:txBody>
                  <a:tcPr/>
                </a:tc>
                <a:extLst>
                  <a:ext uri="{0D108BD9-81ED-4DB2-BD59-A6C34878D82A}">
                    <a16:rowId xmlns="" xmlns:a16="http://schemas.microsoft.com/office/drawing/2014/main" val="3809055081"/>
                  </a:ext>
                </a:extLst>
              </a:tr>
              <a:tr h="370840">
                <a:tc>
                  <a:txBody>
                    <a:bodyPr/>
                    <a:lstStyle/>
                    <a:p>
                      <a:r>
                        <a:rPr lang="en-US" dirty="0"/>
                        <a:t>Study Subjects</a:t>
                      </a:r>
                    </a:p>
                  </a:txBody>
                  <a:tcPr/>
                </a:tc>
                <a:tc>
                  <a:txBody>
                    <a:bodyPr/>
                    <a:lstStyle/>
                    <a:p>
                      <a:r>
                        <a:rPr lang="en-US" dirty="0"/>
                        <a:t>100 nasal DNA from age-matched young children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35 nasal DNA from age-matched young children</a:t>
                      </a:r>
                    </a:p>
                    <a:p>
                      <a:endParaRPr lang="en-US" dirty="0"/>
                    </a:p>
                  </a:txBody>
                  <a:tcPr/>
                </a:tc>
                <a:extLst>
                  <a:ext uri="{0D108BD9-81ED-4DB2-BD59-A6C34878D82A}">
                    <a16:rowId xmlns="" xmlns:a16="http://schemas.microsoft.com/office/drawing/2014/main" val="2171717017"/>
                  </a:ext>
                </a:extLst>
              </a:tr>
              <a:tr h="370840">
                <a:tc>
                  <a:txBody>
                    <a:bodyPr/>
                    <a:lstStyle/>
                    <a:p>
                      <a:r>
                        <a:rPr lang="en-US" dirty="0"/>
                        <a:t>Viral-infected groups</a:t>
                      </a:r>
                    </a:p>
                  </a:txBody>
                  <a:tcPr/>
                </a:tc>
                <a:tc>
                  <a:txBody>
                    <a:bodyPr/>
                    <a:lstStyle/>
                    <a:p>
                      <a:r>
                        <a:rPr lang="en-US" dirty="0"/>
                        <a:t>9 (Adeno, Corona, EVD68, </a:t>
                      </a:r>
                      <a:r>
                        <a:rPr lang="en-US" dirty="0" err="1"/>
                        <a:t>FluA</a:t>
                      </a:r>
                      <a:r>
                        <a:rPr lang="en-US" dirty="0"/>
                        <a:t>, </a:t>
                      </a:r>
                      <a:r>
                        <a:rPr lang="en-US" dirty="0" err="1"/>
                        <a:t>FluB</a:t>
                      </a:r>
                      <a:r>
                        <a:rPr lang="en-US" dirty="0"/>
                        <a:t>, </a:t>
                      </a:r>
                      <a:r>
                        <a:rPr lang="en-US" dirty="0" err="1"/>
                        <a:t>hHMPv</a:t>
                      </a:r>
                      <a:r>
                        <a:rPr lang="en-US" dirty="0"/>
                        <a:t>, PIV-3, REV, RSV) </a:t>
                      </a:r>
                    </a:p>
                  </a:txBody>
                  <a:tcPr/>
                </a:tc>
                <a:tc>
                  <a:txBody>
                    <a:bodyPr/>
                    <a:lstStyle/>
                    <a:p>
                      <a:r>
                        <a:rPr lang="en-US" dirty="0"/>
                        <a:t>5 (</a:t>
                      </a:r>
                      <a:r>
                        <a:rPr lang="en-US" dirty="0" err="1"/>
                        <a:t>FluA</a:t>
                      </a:r>
                      <a:r>
                        <a:rPr lang="en-US" dirty="0"/>
                        <a:t>, </a:t>
                      </a:r>
                      <a:r>
                        <a:rPr lang="en-US" dirty="0" err="1"/>
                        <a:t>FluB</a:t>
                      </a:r>
                      <a:r>
                        <a:rPr lang="en-US" dirty="0"/>
                        <a:t>, REV, </a:t>
                      </a:r>
                      <a:r>
                        <a:rPr lang="en-US" dirty="0" err="1"/>
                        <a:t>hHMPv</a:t>
                      </a:r>
                      <a:r>
                        <a:rPr lang="en-US" dirty="0"/>
                        <a:t>, RSV)</a:t>
                      </a:r>
                    </a:p>
                  </a:txBody>
                  <a:tcPr/>
                </a:tc>
                <a:extLst>
                  <a:ext uri="{0D108BD9-81ED-4DB2-BD59-A6C34878D82A}">
                    <a16:rowId xmlns="" xmlns:a16="http://schemas.microsoft.com/office/drawing/2014/main" val="3797525749"/>
                  </a:ext>
                </a:extLst>
              </a:tr>
              <a:tr h="370840">
                <a:tc>
                  <a:txBody>
                    <a:bodyPr/>
                    <a:lstStyle/>
                    <a:p>
                      <a:r>
                        <a:rPr lang="en-US" dirty="0"/>
                        <a:t>Non-infected</a:t>
                      </a:r>
                    </a:p>
                  </a:txBody>
                  <a:tcPr/>
                </a:tc>
                <a:tc>
                  <a:txBody>
                    <a:bodyPr/>
                    <a:lstStyle/>
                    <a:p>
                      <a:r>
                        <a:rPr lang="en-US" dirty="0"/>
                        <a:t>1</a:t>
                      </a:r>
                    </a:p>
                  </a:txBody>
                  <a:tcPr/>
                </a:tc>
                <a:tc>
                  <a:txBody>
                    <a:bodyPr/>
                    <a:lstStyle/>
                    <a:p>
                      <a:r>
                        <a:rPr lang="en-US" dirty="0"/>
                        <a:t>1</a:t>
                      </a:r>
                    </a:p>
                  </a:txBody>
                  <a:tcPr/>
                </a:tc>
                <a:extLst>
                  <a:ext uri="{0D108BD9-81ED-4DB2-BD59-A6C34878D82A}">
                    <a16:rowId xmlns="" xmlns:a16="http://schemas.microsoft.com/office/drawing/2014/main" val="2973812590"/>
                  </a:ext>
                </a:extLst>
              </a:tr>
              <a:tr h="370840">
                <a:tc>
                  <a:txBody>
                    <a:bodyPr/>
                    <a:lstStyle/>
                    <a:p>
                      <a:r>
                        <a:rPr lang="en-US" dirty="0"/>
                        <a:t>Pooling strategy</a:t>
                      </a:r>
                    </a:p>
                  </a:txBody>
                  <a:tcPr/>
                </a:tc>
                <a:tc>
                  <a:txBody>
                    <a:bodyPr/>
                    <a:lstStyle/>
                    <a:p>
                      <a:r>
                        <a:rPr lang="en-US" dirty="0"/>
                        <a:t>10 samples/group</a:t>
                      </a:r>
                    </a:p>
                  </a:txBody>
                  <a:tcPr/>
                </a:tc>
                <a:tc>
                  <a:txBody>
                    <a:bodyPr/>
                    <a:lstStyle/>
                    <a:p>
                      <a:r>
                        <a:rPr lang="en-US" dirty="0"/>
                        <a:t>5 samples/group</a:t>
                      </a:r>
                    </a:p>
                  </a:txBody>
                  <a:tcPr/>
                </a:tc>
                <a:extLst>
                  <a:ext uri="{0D108BD9-81ED-4DB2-BD59-A6C34878D82A}">
                    <a16:rowId xmlns="" xmlns:a16="http://schemas.microsoft.com/office/drawing/2014/main" val="2200439119"/>
                  </a:ext>
                </a:extLst>
              </a:tr>
              <a:tr h="370840">
                <a:tc>
                  <a:txBody>
                    <a:bodyPr/>
                    <a:lstStyle/>
                    <a:p>
                      <a:r>
                        <a:rPr lang="en-US" dirty="0"/>
                        <a:t>WGBS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30-40X, ~28M CpG/pool</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30-40X, ~28M CpG/pool</a:t>
                      </a:r>
                    </a:p>
                    <a:p>
                      <a:endParaRPr lang="en-US" dirty="0"/>
                    </a:p>
                  </a:txBody>
                  <a:tcPr/>
                </a:tc>
                <a:extLst>
                  <a:ext uri="{0D108BD9-81ED-4DB2-BD59-A6C34878D82A}">
                    <a16:rowId xmlns="" xmlns:a16="http://schemas.microsoft.com/office/drawing/2014/main" val="1544344444"/>
                  </a:ext>
                </a:extLst>
              </a:tr>
            </a:tbl>
          </a:graphicData>
        </a:graphic>
      </p:graphicFrame>
    </p:spTree>
    <p:extLst>
      <p:ext uri="{BB962C8B-B14F-4D97-AF65-F5344CB8AC3E}">
        <p14:creationId xmlns:p14="http://schemas.microsoft.com/office/powerpoint/2010/main" val="21349883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ircular Arrow 6"/>
          <p:cNvSpPr/>
          <p:nvPr/>
        </p:nvSpPr>
        <p:spPr>
          <a:xfrm>
            <a:off x="9391091" y="1266671"/>
            <a:ext cx="964764" cy="826265"/>
          </a:xfrm>
          <a:prstGeom prst="circularArrow">
            <a:avLst>
              <a:gd name="adj1" fmla="val 12500"/>
              <a:gd name="adj2" fmla="val 1045841"/>
              <a:gd name="adj3" fmla="val 20457681"/>
              <a:gd name="adj4" fmla="val 10800000"/>
              <a:gd name="adj5" fmla="val 125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p:cNvSpPr txBox="1"/>
          <p:nvPr/>
        </p:nvSpPr>
        <p:spPr>
          <a:xfrm flipH="1">
            <a:off x="9871665" y="1679805"/>
            <a:ext cx="2257908" cy="3139321"/>
          </a:xfrm>
          <a:prstGeom prst="rect">
            <a:avLst/>
          </a:prstGeom>
          <a:solidFill>
            <a:schemeClr val="accent2">
              <a:lumMod val="40000"/>
              <a:lumOff val="60000"/>
            </a:schemeClr>
          </a:solidFill>
        </p:spPr>
        <p:txBody>
          <a:bodyPr wrap="square" rtlCol="0">
            <a:spAutoFit/>
          </a:bodyPr>
          <a:lstStyle/>
          <a:p>
            <a:r>
              <a:rPr lang="en-US" b="1" dirty="0"/>
              <a:t>Promoter</a:t>
            </a:r>
          </a:p>
          <a:p>
            <a:pPr marL="285750" indent="-285750">
              <a:buFont typeface="Arial" charset="0"/>
              <a:buChar char="•"/>
            </a:pPr>
            <a:r>
              <a:rPr lang="en-US" dirty="0"/>
              <a:t>High </a:t>
            </a:r>
            <a:r>
              <a:rPr lang="en-US" dirty="0" err="1"/>
              <a:t>CpG</a:t>
            </a:r>
            <a:r>
              <a:rPr lang="en-US" dirty="0"/>
              <a:t> density</a:t>
            </a:r>
          </a:p>
          <a:p>
            <a:pPr marL="285750" indent="-285750">
              <a:buFont typeface="Arial" charset="0"/>
              <a:buChar char="•"/>
            </a:pPr>
            <a:r>
              <a:rPr lang="en-US" dirty="0"/>
              <a:t>Very low (&lt;5%) cytosine methylation, </a:t>
            </a:r>
            <a:r>
              <a:rPr lang="en-US" b="1" dirty="0"/>
              <a:t>unmethylated region</a:t>
            </a:r>
            <a:r>
              <a:rPr lang="en-US" dirty="0"/>
              <a:t> (</a:t>
            </a:r>
            <a:r>
              <a:rPr lang="en-US" b="1" dirty="0"/>
              <a:t>UMR</a:t>
            </a:r>
            <a:r>
              <a:rPr lang="en-US" dirty="0"/>
              <a:t>)</a:t>
            </a:r>
          </a:p>
          <a:p>
            <a:pPr marL="285750" indent="-285750">
              <a:buFont typeface="Arial" charset="0"/>
              <a:buChar char="•"/>
            </a:pPr>
            <a:r>
              <a:rPr lang="en-US" dirty="0"/>
              <a:t>Often close to transcript start sites</a:t>
            </a:r>
          </a:p>
        </p:txBody>
      </p:sp>
      <p:sp>
        <p:nvSpPr>
          <p:cNvPr id="10" name="TextBox 9"/>
          <p:cNvSpPr txBox="1"/>
          <p:nvPr/>
        </p:nvSpPr>
        <p:spPr>
          <a:xfrm flipH="1">
            <a:off x="208722" y="1679805"/>
            <a:ext cx="2698011" cy="2862322"/>
          </a:xfrm>
          <a:prstGeom prst="rect">
            <a:avLst/>
          </a:prstGeom>
          <a:solidFill>
            <a:schemeClr val="accent5">
              <a:lumMod val="40000"/>
              <a:lumOff val="60000"/>
            </a:schemeClr>
          </a:solidFill>
        </p:spPr>
        <p:txBody>
          <a:bodyPr wrap="square" rtlCol="0">
            <a:spAutoFit/>
          </a:bodyPr>
          <a:lstStyle/>
          <a:p>
            <a:r>
              <a:rPr lang="en-US" b="1" dirty="0"/>
              <a:t>Enhancer</a:t>
            </a:r>
          </a:p>
          <a:p>
            <a:pPr marL="285750" indent="-285750">
              <a:buFont typeface="Arial" charset="0"/>
              <a:buChar char="•"/>
            </a:pPr>
            <a:r>
              <a:rPr lang="en-US" dirty="0"/>
              <a:t>Low </a:t>
            </a:r>
            <a:r>
              <a:rPr lang="en-US" dirty="0" err="1"/>
              <a:t>CpG</a:t>
            </a:r>
            <a:r>
              <a:rPr lang="en-US" dirty="0"/>
              <a:t> density</a:t>
            </a:r>
          </a:p>
          <a:p>
            <a:pPr marL="285750" indent="-285750">
              <a:buFont typeface="Arial" charset="0"/>
              <a:buChar char="•"/>
            </a:pPr>
            <a:r>
              <a:rPr lang="en-US" dirty="0"/>
              <a:t>Intermediate (5-50%) cytosine methylation, </a:t>
            </a:r>
            <a:r>
              <a:rPr lang="en-US" b="1" dirty="0"/>
              <a:t>low methylated region (LMR)</a:t>
            </a:r>
          </a:p>
          <a:p>
            <a:pPr marL="285750" indent="-285750">
              <a:buFont typeface="Arial" charset="0"/>
              <a:buChar char="•"/>
            </a:pPr>
            <a:r>
              <a:rPr lang="en-US" dirty="0"/>
              <a:t>Overlapping transcription factor binding sites and H3K27ac peaks</a:t>
            </a:r>
          </a:p>
        </p:txBody>
      </p:sp>
      <p:pic>
        <p:nvPicPr>
          <p:cNvPr id="12" name="Picture 11"/>
          <p:cNvPicPr>
            <a:picLocks noChangeAspect="1"/>
          </p:cNvPicPr>
          <p:nvPr/>
        </p:nvPicPr>
        <p:blipFill rotWithShape="1">
          <a:blip r:embed="rId3"/>
          <a:srcRect l="4845"/>
          <a:stretch/>
        </p:blipFill>
        <p:spPr>
          <a:xfrm>
            <a:off x="2961861" y="1712518"/>
            <a:ext cx="6854676" cy="5145482"/>
          </a:xfrm>
          <a:prstGeom prst="rect">
            <a:avLst/>
          </a:prstGeom>
        </p:spPr>
      </p:pic>
      <p:sp>
        <p:nvSpPr>
          <p:cNvPr id="13" name="Circular Arrow 12"/>
          <p:cNvSpPr/>
          <p:nvPr/>
        </p:nvSpPr>
        <p:spPr>
          <a:xfrm flipH="1">
            <a:off x="2723996" y="1266670"/>
            <a:ext cx="964765" cy="826265"/>
          </a:xfrm>
          <a:prstGeom prst="circularArrow">
            <a:avLst>
              <a:gd name="adj1" fmla="val 12500"/>
              <a:gd name="adj2" fmla="val 1045841"/>
              <a:gd name="adj3" fmla="val 20457681"/>
              <a:gd name="adj4" fmla="val 10800000"/>
              <a:gd name="adj5" fmla="val 125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itle 1">
            <a:extLst>
              <a:ext uri="{FF2B5EF4-FFF2-40B4-BE49-F238E27FC236}">
                <a16:creationId xmlns="" xmlns:a16="http://schemas.microsoft.com/office/drawing/2014/main" id="{E761BE94-7D88-9541-8D47-D4F93F46EA19}"/>
              </a:ext>
            </a:extLst>
          </p:cNvPr>
          <p:cNvSpPr txBox="1">
            <a:spLocks/>
          </p:cNvSpPr>
          <p:nvPr/>
        </p:nvSpPr>
        <p:spPr>
          <a:xfrm>
            <a:off x="129209" y="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baseline="0">
                <a:solidFill>
                  <a:srgbClr val="0063A6"/>
                </a:solidFill>
                <a:latin typeface="Arial Rounded MT Bold" panose="020F0704030504030204" pitchFamily="34" charset="0"/>
                <a:ea typeface="+mj-ea"/>
                <a:cs typeface="+mj-cs"/>
              </a:defRPr>
            </a:lvl1pPr>
          </a:lstStyle>
          <a:p>
            <a:r>
              <a:rPr lang="en-US" sz="4000" dirty="0"/>
              <a:t>Examining landscape of regulatory element methylation upon viral infection </a:t>
            </a:r>
          </a:p>
        </p:txBody>
      </p:sp>
    </p:spTree>
    <p:extLst>
      <p:ext uri="{BB962C8B-B14F-4D97-AF65-F5344CB8AC3E}">
        <p14:creationId xmlns:p14="http://schemas.microsoft.com/office/powerpoint/2010/main" val="5773810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305" y="78687"/>
            <a:ext cx="11326870" cy="1325563"/>
          </a:xfrm>
        </p:spPr>
        <p:txBody>
          <a:bodyPr/>
          <a:lstStyle/>
          <a:p>
            <a:r>
              <a:rPr lang="en-US"/>
              <a:t>Reproducible </a:t>
            </a:r>
            <a:r>
              <a:rPr lang="en-US" dirty="0"/>
              <a:t>host </a:t>
            </a:r>
            <a:r>
              <a:rPr lang="en-US" dirty="0" err="1"/>
              <a:t>methylome</a:t>
            </a:r>
            <a:r>
              <a:rPr lang="en-US" dirty="0"/>
              <a:t> response to virus</a:t>
            </a:r>
          </a:p>
        </p:txBody>
      </p:sp>
      <p:pic>
        <p:nvPicPr>
          <p:cNvPr id="6" name="Picture 5"/>
          <p:cNvPicPr>
            <a:picLocks noChangeAspect="1"/>
          </p:cNvPicPr>
          <p:nvPr/>
        </p:nvPicPr>
        <p:blipFill>
          <a:blip r:embed="rId3"/>
          <a:stretch>
            <a:fillRect/>
          </a:stretch>
        </p:blipFill>
        <p:spPr>
          <a:xfrm>
            <a:off x="4001542" y="1723739"/>
            <a:ext cx="8105993" cy="4236720"/>
          </a:xfrm>
          <a:prstGeom prst="rect">
            <a:avLst/>
          </a:prstGeom>
        </p:spPr>
      </p:pic>
      <p:graphicFrame>
        <p:nvGraphicFramePr>
          <p:cNvPr id="7" name="Diagram 6"/>
          <p:cNvGraphicFramePr/>
          <p:nvPr/>
        </p:nvGraphicFramePr>
        <p:xfrm>
          <a:off x="37947" y="1894900"/>
          <a:ext cx="3851007" cy="40325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4660135" y="951114"/>
            <a:ext cx="7076040" cy="646331"/>
          </a:xfrm>
          <a:prstGeom prst="rect">
            <a:avLst/>
          </a:prstGeom>
          <a:noFill/>
        </p:spPr>
        <p:txBody>
          <a:bodyPr wrap="none" rtlCol="0">
            <a:spAutoFit/>
          </a:bodyPr>
          <a:lstStyle/>
          <a:p>
            <a:pPr algn="ctr"/>
            <a:r>
              <a:rPr lang="en-US" dirty="0"/>
              <a:t>Correlation matrix for 145,300 genomic segments with reproducible UMR</a:t>
            </a:r>
          </a:p>
          <a:p>
            <a:pPr algn="ctr"/>
            <a:r>
              <a:rPr lang="en-US" dirty="0"/>
              <a:t>LMR calls across all biological replicates (5 paired pools) </a:t>
            </a:r>
          </a:p>
        </p:txBody>
      </p:sp>
      <p:sp>
        <p:nvSpPr>
          <p:cNvPr id="11" name="Freeform 10"/>
          <p:cNvSpPr/>
          <p:nvPr/>
        </p:nvSpPr>
        <p:spPr>
          <a:xfrm>
            <a:off x="4726236" y="3294044"/>
            <a:ext cx="3459297" cy="2754217"/>
          </a:xfrm>
          <a:custGeom>
            <a:avLst/>
            <a:gdLst>
              <a:gd name="connsiteX0" fmla="*/ 0 w 3459297"/>
              <a:gd name="connsiteY0" fmla="*/ 0 h 2754217"/>
              <a:gd name="connsiteX1" fmla="*/ 3437263 w 3459297"/>
              <a:gd name="connsiteY1" fmla="*/ 11017 h 2754217"/>
              <a:gd name="connsiteX2" fmla="*/ 3459297 w 3459297"/>
              <a:gd name="connsiteY2" fmla="*/ 2754217 h 2754217"/>
              <a:gd name="connsiteX3" fmla="*/ 2456762 w 3459297"/>
              <a:gd name="connsiteY3" fmla="*/ 2754217 h 2754217"/>
              <a:gd name="connsiteX4" fmla="*/ 2445745 w 3459297"/>
              <a:gd name="connsiteY4" fmla="*/ 550843 h 2754217"/>
              <a:gd name="connsiteX5" fmla="*/ 0 w 3459297"/>
              <a:gd name="connsiteY5" fmla="*/ 539826 h 2754217"/>
              <a:gd name="connsiteX6" fmla="*/ 0 w 3459297"/>
              <a:gd name="connsiteY6" fmla="*/ 0 h 275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9297" h="2754217">
                <a:moveTo>
                  <a:pt x="0" y="0"/>
                </a:moveTo>
                <a:lnTo>
                  <a:pt x="3437263" y="11017"/>
                </a:lnTo>
                <a:lnTo>
                  <a:pt x="3459297" y="2754217"/>
                </a:lnTo>
                <a:lnTo>
                  <a:pt x="2456762" y="2754217"/>
                </a:lnTo>
                <a:cubicBezTo>
                  <a:pt x="2453090" y="2019759"/>
                  <a:pt x="2449417" y="1285301"/>
                  <a:pt x="2445745" y="550843"/>
                </a:cubicBezTo>
                <a:lnTo>
                  <a:pt x="0" y="539826"/>
                </a:lnTo>
                <a:lnTo>
                  <a:pt x="0"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7359267" y="6081311"/>
            <a:ext cx="694063" cy="242371"/>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08424" y="6279948"/>
            <a:ext cx="1967205" cy="369332"/>
          </a:xfrm>
          <a:prstGeom prst="rect">
            <a:avLst/>
          </a:prstGeom>
          <a:noFill/>
        </p:spPr>
        <p:txBody>
          <a:bodyPr wrap="none" rtlCol="0">
            <a:spAutoFit/>
          </a:bodyPr>
          <a:lstStyle/>
          <a:p>
            <a:r>
              <a:rPr lang="en-US" dirty="0" err="1">
                <a:solidFill>
                  <a:srgbClr val="FF0000"/>
                </a:solidFill>
              </a:rPr>
              <a:t>FluB</a:t>
            </a:r>
            <a:r>
              <a:rPr lang="en-US" dirty="0">
                <a:solidFill>
                  <a:srgbClr val="FF0000"/>
                </a:solidFill>
              </a:rPr>
              <a:t> is divergent </a:t>
            </a:r>
          </a:p>
        </p:txBody>
      </p:sp>
      <p:sp>
        <p:nvSpPr>
          <p:cNvPr id="3" name="Oval 2">
            <a:extLst>
              <a:ext uri="{FF2B5EF4-FFF2-40B4-BE49-F238E27FC236}">
                <a16:creationId xmlns="" xmlns:a16="http://schemas.microsoft.com/office/drawing/2014/main" id="{4E849D6A-B74E-5E4F-A63E-A1FFC94EB8C4}"/>
              </a:ext>
            </a:extLst>
          </p:cNvPr>
          <p:cNvSpPr/>
          <p:nvPr/>
        </p:nvSpPr>
        <p:spPr>
          <a:xfrm>
            <a:off x="6271591" y="4293704"/>
            <a:ext cx="2117035" cy="69573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108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Current projects</a:t>
            </a:r>
          </a:p>
          <a:p>
            <a:pPr lvl="1"/>
            <a:r>
              <a:rPr lang="en-US" dirty="0" smtClean="0"/>
              <a:t>Florence: </a:t>
            </a:r>
            <a:r>
              <a:rPr lang="en-US" dirty="0" err="1" smtClean="0"/>
              <a:t>IgE</a:t>
            </a:r>
            <a:r>
              <a:rPr lang="en-US" dirty="0" smtClean="0"/>
              <a:t> / Asthma in whole blood MCC-seq.</a:t>
            </a:r>
          </a:p>
          <a:p>
            <a:pPr lvl="1"/>
            <a:r>
              <a:rPr lang="en-US" dirty="0" smtClean="0"/>
              <a:t>Catherine: SLSJ in fractionated blood / whole blood MCC-seq.</a:t>
            </a:r>
          </a:p>
          <a:p>
            <a:pPr lvl="1"/>
            <a:r>
              <a:rPr lang="en-US" dirty="0" smtClean="0"/>
              <a:t>Pierre: T1D in whole blood WGBS / GH response in blood MCC-seq.</a:t>
            </a:r>
          </a:p>
          <a:p>
            <a:pPr lvl="2"/>
            <a:r>
              <a:rPr lang="en-US" dirty="0" smtClean="0"/>
              <a:t>Interim analyses/Tomi; Progress with new samples/</a:t>
            </a:r>
            <a:r>
              <a:rPr lang="en-US" dirty="0" err="1" smtClean="0"/>
              <a:t>Alfredo+Tony</a:t>
            </a:r>
            <a:endParaRPr lang="en-US" dirty="0" smtClean="0"/>
          </a:p>
          <a:p>
            <a:pPr lvl="1"/>
            <a:r>
              <a:rPr lang="en-US" dirty="0" smtClean="0"/>
              <a:t>Reiner/</a:t>
            </a:r>
            <a:r>
              <a:rPr lang="en-US" dirty="0" err="1" smtClean="0"/>
              <a:t>Ezio</a:t>
            </a:r>
            <a:r>
              <a:rPr lang="en-US" dirty="0" smtClean="0"/>
              <a:t>: small cell # assays?</a:t>
            </a:r>
          </a:p>
          <a:p>
            <a:pPr lvl="1"/>
            <a:endParaRPr lang="en-US" dirty="0" smtClean="0"/>
          </a:p>
          <a:p>
            <a:pPr lvl="1"/>
            <a:endParaRPr lang="en-US" dirty="0"/>
          </a:p>
        </p:txBody>
      </p:sp>
      <p:sp>
        <p:nvSpPr>
          <p:cNvPr id="4" name="Content Placeholder 2"/>
          <p:cNvSpPr txBox="1">
            <a:spLocks/>
          </p:cNvSpPr>
          <p:nvPr/>
        </p:nvSpPr>
        <p:spPr>
          <a:xfrm>
            <a:off x="838200" y="43021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6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3A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3A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Collaborative opportunities</a:t>
            </a:r>
            <a:endParaRPr lang="en-US" dirty="0" smtClean="0"/>
          </a:p>
          <a:p>
            <a:pPr lvl="1"/>
            <a:r>
              <a:rPr lang="en-US" dirty="0" smtClean="0"/>
              <a:t>4DN </a:t>
            </a:r>
            <a:r>
              <a:rPr lang="en-US" dirty="0" err="1" smtClean="0"/>
              <a:t>Nucleome</a:t>
            </a:r>
            <a:endParaRPr lang="en-US" dirty="0" smtClean="0"/>
          </a:p>
          <a:p>
            <a:pPr lvl="1"/>
            <a:r>
              <a:rPr lang="en-US" dirty="0" smtClean="0"/>
              <a:t>Infectious disease/T1D etiology </a:t>
            </a:r>
            <a:r>
              <a:rPr lang="en-US" dirty="0" err="1" smtClean="0"/>
              <a:t>epigenomics</a:t>
            </a:r>
            <a:endParaRPr lang="en-US" dirty="0"/>
          </a:p>
          <a:p>
            <a:pPr lvl="1"/>
            <a:r>
              <a:rPr lang="en-US" dirty="0"/>
              <a:t>Extreme methylation variation (WGBS</a:t>
            </a:r>
            <a:r>
              <a:rPr lang="en-US" dirty="0" smtClean="0"/>
              <a:t>)</a:t>
            </a:r>
            <a:endParaRPr lang="en-US" dirty="0"/>
          </a:p>
          <a:p>
            <a:pPr lvl="1"/>
            <a:r>
              <a:rPr lang="en-US" dirty="0" err="1" smtClean="0"/>
              <a:t>mQTL</a:t>
            </a:r>
            <a:r>
              <a:rPr lang="en-US" dirty="0" smtClean="0"/>
              <a:t> meta-analyses and disease </a:t>
            </a:r>
            <a:r>
              <a:rPr lang="en-US" dirty="0" err="1" smtClean="0"/>
              <a:t>colocalization</a:t>
            </a:r>
            <a:endParaRPr lang="en-US" dirty="0" smtClean="0"/>
          </a:p>
        </p:txBody>
      </p:sp>
    </p:spTree>
    <p:extLst>
      <p:ext uri="{BB962C8B-B14F-4D97-AF65-F5344CB8AC3E}">
        <p14:creationId xmlns:p14="http://schemas.microsoft.com/office/powerpoint/2010/main" val="17205829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0"/>
            <a:ext cx="11671300" cy="1325563"/>
          </a:xfrm>
        </p:spPr>
        <p:txBody>
          <a:bodyPr>
            <a:normAutofit fontScale="90000"/>
          </a:bodyPr>
          <a:lstStyle/>
          <a:p>
            <a:r>
              <a:rPr lang="en-US" dirty="0" smtClean="0"/>
              <a:t>Pooled single-cell analyses to identify pathogen specific host response profile to infant sepsis </a:t>
            </a:r>
            <a:endParaRPr lang="en-US" dirty="0"/>
          </a:p>
        </p:txBody>
      </p:sp>
      <p:graphicFrame>
        <p:nvGraphicFramePr>
          <p:cNvPr id="4" name="Content Placeholder 3"/>
          <p:cNvGraphicFramePr>
            <a:graphicFrameLocks noGrp="1"/>
          </p:cNvGraphicFramePr>
          <p:nvPr>
            <p:ph idx="1"/>
            <p:extLst/>
          </p:nvPr>
        </p:nvGraphicFramePr>
        <p:xfrm>
          <a:off x="1022916" y="1523088"/>
          <a:ext cx="9672809" cy="4245316"/>
        </p:xfrm>
        <a:graphic>
          <a:graphicData uri="http://schemas.openxmlformats.org/drawingml/2006/table">
            <a:tbl>
              <a:tblPr>
                <a:tableStyleId>{5C22544A-7EE6-4342-B048-85BDC9FD1C3A}</a:tableStyleId>
              </a:tblPr>
              <a:tblGrid>
                <a:gridCol w="1967351"/>
                <a:gridCol w="2477405"/>
                <a:gridCol w="1293350"/>
                <a:gridCol w="1282967"/>
                <a:gridCol w="2651736"/>
              </a:tblGrid>
              <a:tr h="244624">
                <a:tc>
                  <a:txBody>
                    <a:bodyPr/>
                    <a:lstStyle/>
                    <a:p>
                      <a:pPr algn="l" rtl="0" fontAlgn="b"/>
                      <a:r>
                        <a:rPr lang="en-US" sz="1400" b="1" u="none" strike="noStrike" dirty="0" smtClean="0">
                          <a:effectLst/>
                        </a:rPr>
                        <a:t>CSF PCR</a:t>
                      </a:r>
                      <a:endParaRPr lang="en-US" sz="1400" b="1" i="0" u="none" strike="noStrike" dirty="0">
                        <a:solidFill>
                          <a:srgbClr val="000000"/>
                        </a:solidFill>
                        <a:effectLst/>
                        <a:latin typeface="Calibri" charset="0"/>
                      </a:endParaRPr>
                    </a:p>
                  </a:txBody>
                  <a:tcPr marL="7413" marR="7413" marT="7413" marB="0" anchor="b"/>
                </a:tc>
                <a:tc>
                  <a:txBody>
                    <a:bodyPr/>
                    <a:lstStyle/>
                    <a:p>
                      <a:pPr algn="l" rtl="0" fontAlgn="b"/>
                      <a:r>
                        <a:rPr lang="en-US" sz="1400" b="1" u="none" strike="noStrike">
                          <a:effectLst/>
                        </a:rPr>
                        <a:t>Total cell count</a:t>
                      </a:r>
                      <a:endParaRPr lang="en-US" sz="1400" b="1" i="0" u="none" strike="noStrike">
                        <a:solidFill>
                          <a:srgbClr val="000000"/>
                        </a:solidFill>
                        <a:effectLst/>
                        <a:latin typeface="Calibri" charset="0"/>
                      </a:endParaRPr>
                    </a:p>
                  </a:txBody>
                  <a:tcPr marL="7413" marR="7413" marT="7413" marB="0" anchor="b"/>
                </a:tc>
                <a:tc>
                  <a:txBody>
                    <a:bodyPr/>
                    <a:lstStyle/>
                    <a:p>
                      <a:pPr algn="l" rtl="0" fontAlgn="b"/>
                      <a:r>
                        <a:rPr lang="en-US" sz="1400" b="1" u="none" strike="noStrike">
                          <a:effectLst/>
                        </a:rPr>
                        <a:t>Viability</a:t>
                      </a:r>
                      <a:endParaRPr lang="en-US" sz="1400" b="1" i="0" u="none" strike="noStrike">
                        <a:solidFill>
                          <a:srgbClr val="000000"/>
                        </a:solidFill>
                        <a:effectLst/>
                        <a:latin typeface="Calibri" charset="0"/>
                      </a:endParaRPr>
                    </a:p>
                  </a:txBody>
                  <a:tcPr marL="7413" marR="7413" marT="7413" marB="0" anchor="b"/>
                </a:tc>
                <a:tc>
                  <a:txBody>
                    <a:bodyPr/>
                    <a:lstStyle/>
                    <a:p>
                      <a:pPr algn="l" rtl="0" fontAlgn="b"/>
                      <a:r>
                        <a:rPr lang="en-US" sz="1400" b="1" u="none" strike="noStrike">
                          <a:effectLst/>
                        </a:rPr>
                        <a:t>Singlets Identified</a:t>
                      </a:r>
                      <a:endParaRPr lang="en-US" sz="1400" b="1" i="0" u="none" strike="noStrike">
                        <a:solidFill>
                          <a:srgbClr val="000000"/>
                        </a:solidFill>
                        <a:effectLst/>
                        <a:latin typeface="Calibri" charset="0"/>
                      </a:endParaRPr>
                    </a:p>
                  </a:txBody>
                  <a:tcPr marL="7413" marR="7413" marT="7413" marB="0" anchor="b"/>
                </a:tc>
                <a:tc>
                  <a:txBody>
                    <a:bodyPr/>
                    <a:lstStyle/>
                    <a:p>
                      <a:pPr algn="l" rtl="0" fontAlgn="b"/>
                      <a:r>
                        <a:rPr lang="en-US" sz="1400" b="1" u="none" strike="noStrike" dirty="0">
                          <a:effectLst/>
                        </a:rPr>
                        <a:t>Singlets </a:t>
                      </a:r>
                      <a:r>
                        <a:rPr lang="en-US" sz="1400" b="1" u="none" strike="noStrike" dirty="0" smtClean="0">
                          <a:effectLst/>
                        </a:rPr>
                        <a:t>Processed (QC passed)</a:t>
                      </a:r>
                      <a:endParaRPr lang="en-US" sz="1400" b="1" i="0" u="none" strike="noStrike" dirty="0">
                        <a:solidFill>
                          <a:srgbClr val="000000"/>
                        </a:solidFill>
                        <a:effectLst/>
                        <a:latin typeface="Calibri" charset="0"/>
                      </a:endParaRPr>
                    </a:p>
                  </a:txBody>
                  <a:tcPr marL="7413" marR="7413" marT="7413" marB="0" anchor="b"/>
                </a:tc>
              </a:tr>
              <a:tr h="177908">
                <a:tc>
                  <a:txBody>
                    <a:bodyPr/>
                    <a:lstStyle/>
                    <a:p>
                      <a:pPr algn="l" rtl="0" fontAlgn="b"/>
                      <a:r>
                        <a:rPr lang="en-US" sz="1400" u="none" strike="noStrike" dirty="0" smtClean="0">
                          <a:effectLst/>
                        </a:rPr>
                        <a:t>Enterovirus </a:t>
                      </a:r>
                      <a:r>
                        <a:rPr lang="en-US" sz="1400" u="none" strike="noStrike" dirty="0">
                          <a:effectLst/>
                        </a:rPr>
                        <a:t>1</a:t>
                      </a:r>
                      <a:endParaRPr lang="en-US" sz="1400" b="0" i="0" u="none" strike="noStrike" dirty="0">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9.28E+05</a:t>
                      </a:r>
                      <a:endParaRPr lang="mr-IN" sz="1400" b="0" i="0" u="none" strike="noStrike">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91%</a:t>
                      </a:r>
                      <a:endParaRPr lang="mr-IN" sz="1400" b="0" i="0" u="none" strike="noStrike">
                        <a:solidFill>
                          <a:srgbClr val="000000"/>
                        </a:solidFill>
                        <a:effectLst/>
                        <a:latin typeface="Calibri" charset="0"/>
                      </a:endParaRPr>
                    </a:p>
                  </a:txBody>
                  <a:tcPr marL="7413" marR="7413" marT="7413" marB="0" anchor="b"/>
                </a:tc>
                <a:tc>
                  <a:txBody>
                    <a:bodyPr/>
                    <a:lstStyle/>
                    <a:p>
                      <a:pPr algn="r" fontAlgn="b"/>
                      <a:r>
                        <a:rPr lang="is-IS" sz="1400" u="none" strike="noStrike">
                          <a:effectLst/>
                        </a:rPr>
                        <a:t>1003</a:t>
                      </a:r>
                      <a:endParaRPr lang="is-IS" sz="1400" b="0" i="0" u="none" strike="noStrike">
                        <a:solidFill>
                          <a:srgbClr val="000000"/>
                        </a:solidFill>
                        <a:effectLst/>
                        <a:latin typeface="Calibri" charset="0"/>
                      </a:endParaRPr>
                    </a:p>
                  </a:txBody>
                  <a:tcPr marL="7413" marR="7413" marT="7413" marB="0" anchor="b"/>
                </a:tc>
                <a:tc>
                  <a:txBody>
                    <a:bodyPr/>
                    <a:lstStyle/>
                    <a:p>
                      <a:pPr algn="r" fontAlgn="b"/>
                      <a:r>
                        <a:rPr lang="cs-CZ" sz="1600" u="none" strike="noStrike" dirty="0">
                          <a:effectLst/>
                        </a:rPr>
                        <a:t>977</a:t>
                      </a:r>
                      <a:endParaRPr lang="cs-CZ" sz="1600" b="1" i="0" u="none" strike="noStrike" dirty="0">
                        <a:solidFill>
                          <a:srgbClr val="000000"/>
                        </a:solidFill>
                        <a:effectLst/>
                        <a:latin typeface="Calibri" charset="0"/>
                      </a:endParaRPr>
                    </a:p>
                  </a:txBody>
                  <a:tcPr marL="7413" marR="7413" marT="7413" marB="0" anchor="b"/>
                </a:tc>
              </a:tr>
              <a:tr h="177908">
                <a:tc>
                  <a:txBody>
                    <a:bodyPr/>
                    <a:lstStyle/>
                    <a:p>
                      <a:pPr algn="l" rtl="0" fontAlgn="b"/>
                      <a:r>
                        <a:rPr lang="en-US" sz="1400" u="none" strike="noStrike" dirty="0">
                          <a:effectLst/>
                        </a:rPr>
                        <a:t>Enterovirus 2</a:t>
                      </a:r>
                      <a:endParaRPr lang="en-US" sz="1400" b="0" i="0" u="none" strike="noStrike" dirty="0">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2.31E+06</a:t>
                      </a:r>
                      <a:endParaRPr lang="mr-IN" sz="1400" b="0" i="0" u="none" strike="noStrike">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90%</a:t>
                      </a:r>
                      <a:endParaRPr lang="mr-IN" sz="1400" b="0" i="0" u="none" strike="noStrike">
                        <a:solidFill>
                          <a:srgbClr val="000000"/>
                        </a:solidFill>
                        <a:effectLst/>
                        <a:latin typeface="Calibri" charset="0"/>
                      </a:endParaRPr>
                    </a:p>
                  </a:txBody>
                  <a:tcPr marL="7413" marR="7413" marT="7413" marB="0" anchor="b"/>
                </a:tc>
                <a:tc>
                  <a:txBody>
                    <a:bodyPr/>
                    <a:lstStyle/>
                    <a:p>
                      <a:pPr algn="r" fontAlgn="b"/>
                      <a:r>
                        <a:rPr lang="is-IS" sz="1400" u="none" strike="noStrike">
                          <a:effectLst/>
                        </a:rPr>
                        <a:t>3366</a:t>
                      </a:r>
                      <a:endParaRPr lang="is-IS" sz="1400" b="0" i="0" u="none" strike="noStrike">
                        <a:solidFill>
                          <a:srgbClr val="000000"/>
                        </a:solidFill>
                        <a:effectLst/>
                        <a:latin typeface="Calibri" charset="0"/>
                      </a:endParaRPr>
                    </a:p>
                  </a:txBody>
                  <a:tcPr marL="7413" marR="7413" marT="7413" marB="0" anchor="b"/>
                </a:tc>
                <a:tc>
                  <a:txBody>
                    <a:bodyPr/>
                    <a:lstStyle/>
                    <a:p>
                      <a:pPr algn="r" fontAlgn="b"/>
                      <a:r>
                        <a:rPr lang="is-IS" sz="1600" u="none" strike="noStrike" dirty="0">
                          <a:effectLst/>
                        </a:rPr>
                        <a:t>3290</a:t>
                      </a:r>
                      <a:endParaRPr lang="is-IS" sz="1600" b="1" i="0" u="none" strike="noStrike" dirty="0">
                        <a:solidFill>
                          <a:srgbClr val="000000"/>
                        </a:solidFill>
                        <a:effectLst/>
                        <a:latin typeface="Calibri" charset="0"/>
                      </a:endParaRPr>
                    </a:p>
                  </a:txBody>
                  <a:tcPr marL="7413" marR="7413" marT="7413" marB="0" anchor="b"/>
                </a:tc>
              </a:tr>
              <a:tr h="177908">
                <a:tc>
                  <a:txBody>
                    <a:bodyPr/>
                    <a:lstStyle/>
                    <a:p>
                      <a:pPr algn="l" rtl="0" fontAlgn="b"/>
                      <a:r>
                        <a:rPr lang="en-US" sz="1400" u="none" strike="noStrike" dirty="0">
                          <a:effectLst/>
                        </a:rPr>
                        <a:t>Enterovirus 3</a:t>
                      </a:r>
                      <a:endParaRPr lang="en-US" sz="1400" b="0" i="0" u="none" strike="noStrike" dirty="0">
                        <a:solidFill>
                          <a:srgbClr val="000000"/>
                        </a:solidFill>
                        <a:effectLst/>
                        <a:latin typeface="Calibri" charset="0"/>
                      </a:endParaRPr>
                    </a:p>
                  </a:txBody>
                  <a:tcPr marL="7413" marR="7413" marT="7413" marB="0" anchor="b"/>
                </a:tc>
                <a:tc>
                  <a:txBody>
                    <a:bodyPr/>
                    <a:lstStyle/>
                    <a:p>
                      <a:pPr algn="r" rtl="0" fontAlgn="b"/>
                      <a:r>
                        <a:rPr lang="mr-IN" sz="1400" u="none" strike="noStrike" dirty="0">
                          <a:effectLst/>
                        </a:rPr>
                        <a:t>4.92E+05</a:t>
                      </a:r>
                      <a:endParaRPr lang="mr-IN" sz="1400" b="0" i="0" u="none" strike="noStrike" dirty="0">
                        <a:solidFill>
                          <a:srgbClr val="000000"/>
                        </a:solidFill>
                        <a:effectLst/>
                        <a:latin typeface="Calibri" charset="0"/>
                      </a:endParaRPr>
                    </a:p>
                  </a:txBody>
                  <a:tcPr marL="7413" marR="7413" marT="7413" marB="0" anchor="b"/>
                </a:tc>
                <a:tc>
                  <a:txBody>
                    <a:bodyPr/>
                    <a:lstStyle/>
                    <a:p>
                      <a:pPr algn="r" rtl="0" fontAlgn="b"/>
                      <a:r>
                        <a:rPr lang="mr-IN" sz="1400" u="none" strike="noStrike" dirty="0">
                          <a:effectLst/>
                        </a:rPr>
                        <a:t>87%</a:t>
                      </a:r>
                      <a:endParaRPr lang="mr-IN" sz="1400" b="0" i="0" u="none" strike="noStrike" dirty="0">
                        <a:solidFill>
                          <a:srgbClr val="000000"/>
                        </a:solidFill>
                        <a:effectLst/>
                        <a:latin typeface="Calibri" charset="0"/>
                      </a:endParaRPr>
                    </a:p>
                  </a:txBody>
                  <a:tcPr marL="7413" marR="7413" marT="7413" marB="0" anchor="b"/>
                </a:tc>
                <a:tc>
                  <a:txBody>
                    <a:bodyPr/>
                    <a:lstStyle/>
                    <a:p>
                      <a:pPr algn="r" fontAlgn="b"/>
                      <a:r>
                        <a:rPr lang="uk-UA" sz="1400" u="none" strike="noStrike" dirty="0">
                          <a:effectLst/>
                        </a:rPr>
                        <a:t>539</a:t>
                      </a:r>
                      <a:endParaRPr lang="uk-UA" sz="1400" b="0" i="0" u="none" strike="noStrike" dirty="0">
                        <a:solidFill>
                          <a:srgbClr val="000000"/>
                        </a:solidFill>
                        <a:effectLst/>
                        <a:latin typeface="Calibri" charset="0"/>
                      </a:endParaRPr>
                    </a:p>
                  </a:txBody>
                  <a:tcPr marL="7413" marR="7413" marT="7413" marB="0" anchor="b"/>
                </a:tc>
                <a:tc>
                  <a:txBody>
                    <a:bodyPr/>
                    <a:lstStyle/>
                    <a:p>
                      <a:pPr algn="r" fontAlgn="b"/>
                      <a:r>
                        <a:rPr lang="is-IS" sz="1600" u="none" strike="noStrike" dirty="0">
                          <a:effectLst/>
                        </a:rPr>
                        <a:t>520</a:t>
                      </a:r>
                      <a:endParaRPr lang="is-IS" sz="1600" b="1" i="0" u="none" strike="noStrike" dirty="0">
                        <a:solidFill>
                          <a:srgbClr val="000000"/>
                        </a:solidFill>
                        <a:effectLst/>
                        <a:latin typeface="Calibri" charset="0"/>
                      </a:endParaRPr>
                    </a:p>
                  </a:txBody>
                  <a:tcPr marL="7413" marR="7413" marT="7413" marB="0" anchor="b"/>
                </a:tc>
              </a:tr>
              <a:tr h="237211">
                <a:tc>
                  <a:txBody>
                    <a:bodyPr/>
                    <a:lstStyle/>
                    <a:p>
                      <a:pPr algn="l" rtl="0" fontAlgn="b"/>
                      <a:r>
                        <a:rPr lang="en-US" sz="1400" u="none" strike="noStrike" dirty="0">
                          <a:effectLst/>
                        </a:rPr>
                        <a:t>No identified </a:t>
                      </a:r>
                      <a:r>
                        <a:rPr lang="en-US" sz="1400" u="none" strike="noStrike" dirty="0" smtClean="0">
                          <a:effectLst/>
                        </a:rPr>
                        <a:t>pathogen 1</a:t>
                      </a:r>
                      <a:endParaRPr lang="en-US" sz="1400" b="0" i="0" u="none" strike="noStrike" dirty="0">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3.74E+05</a:t>
                      </a:r>
                      <a:endParaRPr lang="mr-IN" sz="1400" b="0" i="0" u="none" strike="noStrike">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89%</a:t>
                      </a:r>
                      <a:endParaRPr lang="mr-IN" sz="1400" b="0" i="0" u="none" strike="noStrike">
                        <a:solidFill>
                          <a:srgbClr val="000000"/>
                        </a:solidFill>
                        <a:effectLst/>
                        <a:latin typeface="Calibri" charset="0"/>
                      </a:endParaRPr>
                    </a:p>
                  </a:txBody>
                  <a:tcPr marL="7413" marR="7413" marT="7413" marB="0" anchor="b"/>
                </a:tc>
                <a:tc>
                  <a:txBody>
                    <a:bodyPr/>
                    <a:lstStyle/>
                    <a:p>
                      <a:pPr algn="r" fontAlgn="b"/>
                      <a:r>
                        <a:rPr lang="is-IS" sz="1400" u="none" strike="noStrike">
                          <a:effectLst/>
                        </a:rPr>
                        <a:t>432</a:t>
                      </a:r>
                      <a:endParaRPr lang="is-IS" sz="1400" b="0" i="0" u="none" strike="noStrike">
                        <a:solidFill>
                          <a:srgbClr val="000000"/>
                        </a:solidFill>
                        <a:effectLst/>
                        <a:latin typeface="Calibri" charset="0"/>
                      </a:endParaRPr>
                    </a:p>
                  </a:txBody>
                  <a:tcPr marL="7413" marR="7413" marT="7413" marB="0" anchor="b"/>
                </a:tc>
                <a:tc>
                  <a:txBody>
                    <a:bodyPr/>
                    <a:lstStyle/>
                    <a:p>
                      <a:pPr algn="r" fontAlgn="b"/>
                      <a:r>
                        <a:rPr lang="is-IS" sz="1600" u="none" strike="noStrike" dirty="0">
                          <a:effectLst/>
                        </a:rPr>
                        <a:t>423</a:t>
                      </a:r>
                      <a:endParaRPr lang="is-IS" sz="1600" b="1" i="0" u="none" strike="noStrike" dirty="0">
                        <a:solidFill>
                          <a:srgbClr val="000000"/>
                        </a:solidFill>
                        <a:effectLst/>
                        <a:latin typeface="Calibri" charset="0"/>
                      </a:endParaRPr>
                    </a:p>
                  </a:txBody>
                  <a:tcPr marL="7413" marR="7413" marT="7413" marB="0" anchor="b"/>
                </a:tc>
              </a:tr>
              <a:tr h="237211">
                <a:tc>
                  <a:txBody>
                    <a:bodyPr/>
                    <a:lstStyle/>
                    <a:p>
                      <a:pPr algn="l" rtl="0" fontAlgn="b"/>
                      <a:r>
                        <a:rPr lang="en-US" sz="1400" u="none" strike="noStrike" dirty="0">
                          <a:effectLst/>
                        </a:rPr>
                        <a:t>No identified </a:t>
                      </a:r>
                      <a:r>
                        <a:rPr lang="en-US" sz="1400" u="none" strike="noStrike" dirty="0" smtClean="0">
                          <a:effectLst/>
                        </a:rPr>
                        <a:t>pathogen 2</a:t>
                      </a:r>
                      <a:endParaRPr lang="en-US" sz="1400" b="0" i="0" u="none" strike="noStrike" dirty="0">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3.25E+04</a:t>
                      </a:r>
                      <a:endParaRPr lang="mr-IN" sz="1400" b="0" i="0" u="none" strike="noStrike">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79%</a:t>
                      </a:r>
                      <a:endParaRPr lang="mr-IN" sz="1400" b="0" i="0" u="none" strike="noStrike">
                        <a:solidFill>
                          <a:srgbClr val="000000"/>
                        </a:solidFill>
                        <a:effectLst/>
                        <a:latin typeface="Calibri" charset="0"/>
                      </a:endParaRPr>
                    </a:p>
                  </a:txBody>
                  <a:tcPr marL="7413" marR="7413" marT="7413" marB="0" anchor="b"/>
                </a:tc>
                <a:tc>
                  <a:txBody>
                    <a:bodyPr/>
                    <a:lstStyle/>
                    <a:p>
                      <a:pPr algn="r" fontAlgn="b"/>
                      <a:r>
                        <a:rPr lang="en-US" sz="1400" u="none" strike="noStrike">
                          <a:effectLst/>
                        </a:rPr>
                        <a:t>50</a:t>
                      </a:r>
                      <a:endParaRPr lang="en-US" sz="1400" b="0" i="0" u="none" strike="noStrike">
                        <a:solidFill>
                          <a:srgbClr val="000000"/>
                        </a:solidFill>
                        <a:effectLst/>
                        <a:latin typeface="Calibri" charset="0"/>
                      </a:endParaRPr>
                    </a:p>
                  </a:txBody>
                  <a:tcPr marL="7413" marR="7413" marT="7413" marB="0" anchor="b"/>
                </a:tc>
                <a:tc>
                  <a:txBody>
                    <a:bodyPr/>
                    <a:lstStyle/>
                    <a:p>
                      <a:pPr algn="r" fontAlgn="b"/>
                      <a:r>
                        <a:rPr lang="cs-CZ" sz="1600" u="none" strike="noStrike" dirty="0">
                          <a:effectLst/>
                        </a:rPr>
                        <a:t>49</a:t>
                      </a:r>
                      <a:endParaRPr lang="cs-CZ" sz="1600" b="1" i="0" u="none" strike="noStrike" dirty="0">
                        <a:solidFill>
                          <a:srgbClr val="000000"/>
                        </a:solidFill>
                        <a:effectLst/>
                        <a:latin typeface="Calibri" charset="0"/>
                      </a:endParaRPr>
                    </a:p>
                  </a:txBody>
                  <a:tcPr marL="7413" marR="7413" marT="7413" marB="0" anchor="b"/>
                </a:tc>
              </a:tr>
              <a:tr h="260639">
                <a:tc>
                  <a:txBody>
                    <a:bodyPr/>
                    <a:lstStyle/>
                    <a:p>
                      <a:pPr algn="l" rtl="0" fontAlgn="b"/>
                      <a:r>
                        <a:rPr lang="en-US" sz="1400" u="none" strike="noStrike" dirty="0">
                          <a:effectLst/>
                        </a:rPr>
                        <a:t>No identified </a:t>
                      </a:r>
                      <a:r>
                        <a:rPr lang="en-US" sz="1400" u="none" strike="noStrike" dirty="0" smtClean="0">
                          <a:effectLst/>
                        </a:rPr>
                        <a:t>pathogen 3</a:t>
                      </a:r>
                      <a:endParaRPr lang="en-US" sz="1400" b="0" i="0" u="none" strike="noStrike" dirty="0">
                        <a:solidFill>
                          <a:srgbClr val="000000"/>
                        </a:solidFill>
                        <a:effectLst/>
                        <a:latin typeface="Calibri" charset="0"/>
                      </a:endParaRPr>
                    </a:p>
                  </a:txBody>
                  <a:tcPr marL="7413" marR="7413" marT="7413" marB="0" anchor="b"/>
                </a:tc>
                <a:tc>
                  <a:txBody>
                    <a:bodyPr/>
                    <a:lstStyle/>
                    <a:p>
                      <a:pPr algn="r" rtl="0" fontAlgn="b"/>
                      <a:r>
                        <a:rPr lang="mr-IN" sz="1400" u="none" strike="noStrike" dirty="0" smtClean="0">
                          <a:effectLst/>
                        </a:rPr>
                        <a:t>1.90E+06</a:t>
                      </a:r>
                      <a:endParaRPr lang="mr-IN" sz="1400" b="0" i="0" u="none" strike="noStrike" dirty="0">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78%</a:t>
                      </a:r>
                      <a:endParaRPr lang="mr-IN" sz="1400" b="0" i="0" u="none" strike="noStrike">
                        <a:solidFill>
                          <a:srgbClr val="000000"/>
                        </a:solidFill>
                        <a:effectLst/>
                        <a:latin typeface="Calibri" charset="0"/>
                      </a:endParaRPr>
                    </a:p>
                  </a:txBody>
                  <a:tcPr marL="7413" marR="7413" marT="7413" marB="0" anchor="b"/>
                </a:tc>
                <a:tc>
                  <a:txBody>
                    <a:bodyPr/>
                    <a:lstStyle/>
                    <a:p>
                      <a:pPr algn="r" fontAlgn="b"/>
                      <a:r>
                        <a:rPr lang="nl-NL" sz="1400" u="none" strike="noStrike" dirty="0">
                          <a:effectLst/>
                        </a:rPr>
                        <a:t>2986</a:t>
                      </a:r>
                      <a:endParaRPr lang="nl-NL" sz="1400" b="0" i="0" u="none" strike="noStrike" dirty="0">
                        <a:solidFill>
                          <a:srgbClr val="000000"/>
                        </a:solidFill>
                        <a:effectLst/>
                        <a:latin typeface="Calibri" charset="0"/>
                      </a:endParaRPr>
                    </a:p>
                  </a:txBody>
                  <a:tcPr marL="7413" marR="7413" marT="7413" marB="0" anchor="b"/>
                </a:tc>
                <a:tc>
                  <a:txBody>
                    <a:bodyPr/>
                    <a:lstStyle/>
                    <a:p>
                      <a:pPr algn="r" fontAlgn="b"/>
                      <a:r>
                        <a:rPr lang="is-IS" sz="1600" u="none" strike="noStrike" dirty="0">
                          <a:effectLst/>
                        </a:rPr>
                        <a:t>2906</a:t>
                      </a:r>
                      <a:endParaRPr lang="is-IS" sz="1600" b="1" i="0" u="none" strike="noStrike" dirty="0">
                        <a:solidFill>
                          <a:srgbClr val="000000"/>
                        </a:solidFill>
                        <a:effectLst/>
                        <a:latin typeface="Calibri" charset="0"/>
                      </a:endParaRPr>
                    </a:p>
                  </a:txBody>
                  <a:tcPr marL="7413" marR="7413" marT="7413" marB="0" anchor="b"/>
                </a:tc>
              </a:tr>
              <a:tr h="314735">
                <a:tc>
                  <a:txBody>
                    <a:bodyPr/>
                    <a:lstStyle/>
                    <a:p>
                      <a:pPr algn="l" rtl="0" fontAlgn="b"/>
                      <a:r>
                        <a:rPr lang="en-US" sz="1400" u="none" strike="noStrike" dirty="0">
                          <a:effectLst/>
                        </a:rPr>
                        <a:t>No identified </a:t>
                      </a:r>
                      <a:r>
                        <a:rPr lang="en-US" sz="1400" u="none" strike="noStrike" dirty="0" smtClean="0">
                          <a:effectLst/>
                        </a:rPr>
                        <a:t>pathogen 4</a:t>
                      </a:r>
                      <a:endParaRPr lang="en-US" sz="1400" b="0" i="0" u="none" strike="noStrike" dirty="0">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2.75E+05</a:t>
                      </a:r>
                      <a:endParaRPr lang="mr-IN" sz="1400" b="0" i="0" u="none" strike="noStrike">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82%</a:t>
                      </a:r>
                      <a:endParaRPr lang="mr-IN" sz="1400" b="0" i="0" u="none" strike="noStrike">
                        <a:solidFill>
                          <a:srgbClr val="000000"/>
                        </a:solidFill>
                        <a:effectLst/>
                        <a:latin typeface="Calibri" charset="0"/>
                      </a:endParaRPr>
                    </a:p>
                  </a:txBody>
                  <a:tcPr marL="7413" marR="7413" marT="7413" marB="0" anchor="b"/>
                </a:tc>
                <a:tc>
                  <a:txBody>
                    <a:bodyPr/>
                    <a:lstStyle/>
                    <a:p>
                      <a:pPr algn="r" fontAlgn="b"/>
                      <a:r>
                        <a:rPr lang="is-IS" sz="1400" u="none" strike="noStrike">
                          <a:effectLst/>
                        </a:rPr>
                        <a:t>621</a:t>
                      </a:r>
                      <a:endParaRPr lang="is-IS" sz="1400" b="0" i="0" u="none" strike="noStrike">
                        <a:solidFill>
                          <a:srgbClr val="000000"/>
                        </a:solidFill>
                        <a:effectLst/>
                        <a:latin typeface="Calibri" charset="0"/>
                      </a:endParaRPr>
                    </a:p>
                  </a:txBody>
                  <a:tcPr marL="7413" marR="7413" marT="7413" marB="0" anchor="b"/>
                </a:tc>
                <a:tc>
                  <a:txBody>
                    <a:bodyPr/>
                    <a:lstStyle/>
                    <a:p>
                      <a:pPr algn="r" fontAlgn="b"/>
                      <a:r>
                        <a:rPr lang="is-IS" sz="1600" u="none" strike="noStrike" dirty="0">
                          <a:effectLst/>
                        </a:rPr>
                        <a:t>604</a:t>
                      </a:r>
                      <a:endParaRPr lang="is-IS" sz="1600" b="1" i="0" u="none" strike="noStrike" dirty="0">
                        <a:solidFill>
                          <a:srgbClr val="000000"/>
                        </a:solidFill>
                        <a:effectLst/>
                        <a:latin typeface="Calibri" charset="0"/>
                      </a:endParaRPr>
                    </a:p>
                  </a:txBody>
                  <a:tcPr marL="7413" marR="7413" marT="7413" marB="0" anchor="b"/>
                </a:tc>
              </a:tr>
              <a:tr h="237211">
                <a:tc>
                  <a:txBody>
                    <a:bodyPr/>
                    <a:lstStyle/>
                    <a:p>
                      <a:pPr algn="l" rtl="0" fontAlgn="b"/>
                      <a:r>
                        <a:rPr lang="en-US" sz="1400" u="none" strike="noStrike" dirty="0">
                          <a:effectLst/>
                        </a:rPr>
                        <a:t>No identified </a:t>
                      </a:r>
                      <a:r>
                        <a:rPr lang="en-US" sz="1400" u="none" strike="noStrike" dirty="0" smtClean="0">
                          <a:effectLst/>
                        </a:rPr>
                        <a:t>pathogen 5</a:t>
                      </a:r>
                      <a:endParaRPr lang="en-US" sz="1400" b="0" i="0" u="none" strike="noStrike" dirty="0">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9.46E+05</a:t>
                      </a:r>
                      <a:endParaRPr lang="mr-IN" sz="1400" b="0" i="0" u="none" strike="noStrike">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55%</a:t>
                      </a:r>
                      <a:endParaRPr lang="mr-IN" sz="1400" b="0" i="0" u="none" strike="noStrike">
                        <a:solidFill>
                          <a:srgbClr val="000000"/>
                        </a:solidFill>
                        <a:effectLst/>
                        <a:latin typeface="Calibri" charset="0"/>
                      </a:endParaRPr>
                    </a:p>
                  </a:txBody>
                  <a:tcPr marL="7413" marR="7413" marT="7413" marB="0" anchor="b"/>
                </a:tc>
                <a:tc>
                  <a:txBody>
                    <a:bodyPr/>
                    <a:lstStyle/>
                    <a:p>
                      <a:pPr algn="r" fontAlgn="b"/>
                      <a:r>
                        <a:rPr lang="is-IS" sz="1400" u="none" strike="noStrike">
                          <a:effectLst/>
                        </a:rPr>
                        <a:t>2397</a:t>
                      </a:r>
                      <a:endParaRPr lang="is-IS" sz="1400" b="0" i="0" u="none" strike="noStrike">
                        <a:solidFill>
                          <a:srgbClr val="000000"/>
                        </a:solidFill>
                        <a:effectLst/>
                        <a:latin typeface="Calibri" charset="0"/>
                      </a:endParaRPr>
                    </a:p>
                  </a:txBody>
                  <a:tcPr marL="7413" marR="7413" marT="7413" marB="0" anchor="b"/>
                </a:tc>
                <a:tc>
                  <a:txBody>
                    <a:bodyPr/>
                    <a:lstStyle/>
                    <a:p>
                      <a:pPr algn="r" fontAlgn="b"/>
                      <a:r>
                        <a:rPr lang="is-IS" sz="1600" u="none" strike="noStrike" dirty="0">
                          <a:effectLst/>
                        </a:rPr>
                        <a:t>2355</a:t>
                      </a:r>
                      <a:endParaRPr lang="is-IS" sz="1600" b="1" i="0" u="none" strike="noStrike" dirty="0">
                        <a:solidFill>
                          <a:srgbClr val="000000"/>
                        </a:solidFill>
                        <a:effectLst/>
                        <a:latin typeface="Calibri" charset="0"/>
                      </a:endParaRPr>
                    </a:p>
                  </a:txBody>
                  <a:tcPr marL="7413" marR="7413" marT="7413" marB="0" anchor="b"/>
                </a:tc>
              </a:tr>
              <a:tr h="177908">
                <a:tc>
                  <a:txBody>
                    <a:bodyPr/>
                    <a:lstStyle/>
                    <a:p>
                      <a:pPr algn="l" rtl="0" fontAlgn="b"/>
                      <a:r>
                        <a:rPr lang="en-US" sz="1400" u="none" strike="noStrike" dirty="0" err="1" smtClean="0">
                          <a:effectLst/>
                        </a:rPr>
                        <a:t>Parechovirus</a:t>
                      </a:r>
                      <a:r>
                        <a:rPr lang="en-US" sz="1400" u="none" strike="noStrike" dirty="0" smtClean="0">
                          <a:effectLst/>
                        </a:rPr>
                        <a:t> 1</a:t>
                      </a:r>
                      <a:endParaRPr lang="en-US" sz="1400" b="0" i="0" u="none" strike="noStrike" dirty="0">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1.43E+06</a:t>
                      </a:r>
                      <a:endParaRPr lang="mr-IN" sz="1400" b="0" i="0" u="none" strike="noStrike">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90%</a:t>
                      </a:r>
                      <a:endParaRPr lang="mr-IN" sz="1400" b="0" i="0" u="none" strike="noStrike">
                        <a:solidFill>
                          <a:srgbClr val="000000"/>
                        </a:solidFill>
                        <a:effectLst/>
                        <a:latin typeface="Calibri" charset="0"/>
                      </a:endParaRPr>
                    </a:p>
                  </a:txBody>
                  <a:tcPr marL="7413" marR="7413" marT="7413" marB="0" anchor="b"/>
                </a:tc>
                <a:tc>
                  <a:txBody>
                    <a:bodyPr/>
                    <a:lstStyle/>
                    <a:p>
                      <a:pPr algn="r" fontAlgn="b"/>
                      <a:r>
                        <a:rPr lang="cs-CZ" sz="1400" u="none" strike="noStrike">
                          <a:effectLst/>
                        </a:rPr>
                        <a:t>489</a:t>
                      </a:r>
                      <a:endParaRPr lang="cs-CZ" sz="1400" b="0" i="0" u="none" strike="noStrike">
                        <a:solidFill>
                          <a:srgbClr val="000000"/>
                        </a:solidFill>
                        <a:effectLst/>
                        <a:latin typeface="Calibri" charset="0"/>
                      </a:endParaRPr>
                    </a:p>
                  </a:txBody>
                  <a:tcPr marL="7413" marR="7413" marT="7413" marB="0" anchor="b"/>
                </a:tc>
                <a:tc>
                  <a:txBody>
                    <a:bodyPr/>
                    <a:lstStyle/>
                    <a:p>
                      <a:pPr algn="r" fontAlgn="b"/>
                      <a:r>
                        <a:rPr lang="is-IS" sz="1600" u="none" strike="noStrike" dirty="0">
                          <a:effectLst/>
                        </a:rPr>
                        <a:t>480</a:t>
                      </a:r>
                      <a:endParaRPr lang="is-IS" sz="1600" b="1" i="0" u="none" strike="noStrike" dirty="0">
                        <a:solidFill>
                          <a:srgbClr val="000000"/>
                        </a:solidFill>
                        <a:effectLst/>
                        <a:latin typeface="Calibri" charset="0"/>
                      </a:endParaRPr>
                    </a:p>
                  </a:txBody>
                  <a:tcPr marL="7413" marR="7413" marT="7413" marB="0" anchor="b"/>
                </a:tc>
              </a:tr>
              <a:tr h="177908">
                <a:tc>
                  <a:txBody>
                    <a:bodyPr/>
                    <a:lstStyle/>
                    <a:p>
                      <a:pPr algn="l" rtl="0" fontAlgn="b"/>
                      <a:r>
                        <a:rPr lang="en-US" sz="1400" u="none" strike="noStrike" dirty="0" err="1" smtClean="0">
                          <a:effectLst/>
                        </a:rPr>
                        <a:t>Parechovirus</a:t>
                      </a:r>
                      <a:r>
                        <a:rPr lang="en-US" sz="1400" u="none" strike="noStrike" dirty="0" smtClean="0">
                          <a:effectLst/>
                        </a:rPr>
                        <a:t> 2</a:t>
                      </a:r>
                      <a:endParaRPr lang="en-US" sz="1400" b="0" i="0" u="none" strike="noStrike" dirty="0">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5.23E+05</a:t>
                      </a:r>
                      <a:endParaRPr lang="mr-IN" sz="1400" b="0" i="0" u="none" strike="noStrike">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71%</a:t>
                      </a:r>
                      <a:endParaRPr lang="mr-IN" sz="1400" b="0" i="0" u="none" strike="noStrike">
                        <a:solidFill>
                          <a:srgbClr val="000000"/>
                        </a:solidFill>
                        <a:effectLst/>
                        <a:latin typeface="Calibri" charset="0"/>
                      </a:endParaRPr>
                    </a:p>
                  </a:txBody>
                  <a:tcPr marL="7413" marR="7413" marT="7413" marB="0" anchor="b"/>
                </a:tc>
                <a:tc>
                  <a:txBody>
                    <a:bodyPr/>
                    <a:lstStyle/>
                    <a:p>
                      <a:pPr algn="r" fontAlgn="b"/>
                      <a:r>
                        <a:rPr lang="ru-RU" sz="1400" u="none" strike="noStrike">
                          <a:effectLst/>
                        </a:rPr>
                        <a:t>576</a:t>
                      </a:r>
                      <a:endParaRPr lang="ru-RU" sz="1400" b="0" i="0" u="none" strike="noStrike">
                        <a:solidFill>
                          <a:srgbClr val="000000"/>
                        </a:solidFill>
                        <a:effectLst/>
                        <a:latin typeface="Calibri" charset="0"/>
                      </a:endParaRPr>
                    </a:p>
                  </a:txBody>
                  <a:tcPr marL="7413" marR="7413" marT="7413" marB="0" anchor="b"/>
                </a:tc>
                <a:tc>
                  <a:txBody>
                    <a:bodyPr/>
                    <a:lstStyle/>
                    <a:p>
                      <a:pPr algn="r" fontAlgn="b"/>
                      <a:r>
                        <a:rPr lang="en-US" sz="1600" u="none" strike="noStrike" dirty="0">
                          <a:effectLst/>
                        </a:rPr>
                        <a:t>564</a:t>
                      </a:r>
                      <a:endParaRPr lang="en-US" sz="1600" b="1" i="0" u="none" strike="noStrike" dirty="0">
                        <a:solidFill>
                          <a:srgbClr val="000000"/>
                        </a:solidFill>
                        <a:effectLst/>
                        <a:latin typeface="Calibri" charset="0"/>
                      </a:endParaRPr>
                    </a:p>
                  </a:txBody>
                  <a:tcPr marL="7413" marR="7413" marT="7413" marB="0" anchor="b"/>
                </a:tc>
              </a:tr>
              <a:tr h="177908">
                <a:tc>
                  <a:txBody>
                    <a:bodyPr/>
                    <a:lstStyle/>
                    <a:p>
                      <a:pPr algn="l" rtl="0" fontAlgn="b"/>
                      <a:r>
                        <a:rPr lang="en-US" sz="1400" u="none" strike="noStrike" dirty="0" err="1" smtClean="0">
                          <a:effectLst/>
                        </a:rPr>
                        <a:t>Parechovirus</a:t>
                      </a:r>
                      <a:r>
                        <a:rPr lang="en-US" sz="1400" u="none" strike="noStrike" dirty="0" smtClean="0">
                          <a:effectLst/>
                        </a:rPr>
                        <a:t> 3</a:t>
                      </a:r>
                      <a:endParaRPr lang="en-US" sz="1400" b="0" i="0" u="none" strike="noStrike" dirty="0">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3.08E+05</a:t>
                      </a:r>
                      <a:endParaRPr lang="mr-IN" sz="1400" b="0" i="0" u="none" strike="noStrike">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89%</a:t>
                      </a:r>
                      <a:endParaRPr lang="mr-IN" sz="1400" b="0" i="0" u="none" strike="noStrike">
                        <a:solidFill>
                          <a:srgbClr val="000000"/>
                        </a:solidFill>
                        <a:effectLst/>
                        <a:latin typeface="Calibri" charset="0"/>
                      </a:endParaRPr>
                    </a:p>
                  </a:txBody>
                  <a:tcPr marL="7413" marR="7413" marT="7413" marB="0" anchor="b"/>
                </a:tc>
                <a:tc>
                  <a:txBody>
                    <a:bodyPr/>
                    <a:lstStyle/>
                    <a:p>
                      <a:pPr algn="r" fontAlgn="b"/>
                      <a:r>
                        <a:rPr lang="uk-UA" sz="1400" u="none" strike="noStrike">
                          <a:effectLst/>
                        </a:rPr>
                        <a:t>395</a:t>
                      </a:r>
                      <a:endParaRPr lang="uk-UA" sz="1400" b="0" i="0" u="none" strike="noStrike">
                        <a:solidFill>
                          <a:srgbClr val="000000"/>
                        </a:solidFill>
                        <a:effectLst/>
                        <a:latin typeface="Calibri" charset="0"/>
                      </a:endParaRPr>
                    </a:p>
                  </a:txBody>
                  <a:tcPr marL="7413" marR="7413" marT="7413" marB="0" anchor="b"/>
                </a:tc>
                <a:tc>
                  <a:txBody>
                    <a:bodyPr/>
                    <a:lstStyle/>
                    <a:p>
                      <a:pPr algn="r" fontAlgn="b"/>
                      <a:r>
                        <a:rPr lang="cs-CZ" sz="1600" u="none" strike="noStrike" dirty="0">
                          <a:effectLst/>
                        </a:rPr>
                        <a:t>383</a:t>
                      </a:r>
                      <a:endParaRPr lang="cs-CZ" sz="1600" b="1" i="0" u="none" strike="noStrike" dirty="0">
                        <a:solidFill>
                          <a:srgbClr val="000000"/>
                        </a:solidFill>
                        <a:effectLst/>
                        <a:latin typeface="Calibri" charset="0"/>
                      </a:endParaRPr>
                    </a:p>
                  </a:txBody>
                  <a:tcPr marL="7413" marR="7413" marT="7413" marB="0" anchor="b"/>
                </a:tc>
              </a:tr>
              <a:tr h="177908">
                <a:tc>
                  <a:txBody>
                    <a:bodyPr/>
                    <a:lstStyle/>
                    <a:p>
                      <a:pPr algn="l" rtl="0" fontAlgn="b"/>
                      <a:r>
                        <a:rPr lang="en-US" sz="1400" u="none" strike="noStrike" dirty="0" err="1" smtClean="0">
                          <a:effectLst/>
                        </a:rPr>
                        <a:t>Parechovirus</a:t>
                      </a:r>
                      <a:r>
                        <a:rPr lang="en-US" sz="1400" u="none" strike="noStrike" dirty="0" smtClean="0">
                          <a:effectLst/>
                        </a:rPr>
                        <a:t> 4</a:t>
                      </a:r>
                      <a:endParaRPr lang="en-US" sz="1400" b="0" i="0" u="none" strike="noStrike" dirty="0">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3.36E+05</a:t>
                      </a:r>
                      <a:endParaRPr lang="mr-IN" sz="1400" b="0" i="0" u="none" strike="noStrike">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90%</a:t>
                      </a:r>
                      <a:endParaRPr lang="mr-IN" sz="1400" b="0" i="0" u="none" strike="noStrike">
                        <a:solidFill>
                          <a:srgbClr val="000000"/>
                        </a:solidFill>
                        <a:effectLst/>
                        <a:latin typeface="Calibri" charset="0"/>
                      </a:endParaRPr>
                    </a:p>
                  </a:txBody>
                  <a:tcPr marL="7413" marR="7413" marT="7413" marB="0" anchor="b"/>
                </a:tc>
                <a:tc>
                  <a:txBody>
                    <a:bodyPr/>
                    <a:lstStyle/>
                    <a:p>
                      <a:pPr algn="r" fontAlgn="b"/>
                      <a:r>
                        <a:rPr lang="en-US" sz="1400" u="none" strike="noStrike">
                          <a:effectLst/>
                        </a:rPr>
                        <a:t>815</a:t>
                      </a:r>
                      <a:endParaRPr lang="en-US" sz="1400" b="0" i="0" u="none" strike="noStrike">
                        <a:solidFill>
                          <a:srgbClr val="000000"/>
                        </a:solidFill>
                        <a:effectLst/>
                        <a:latin typeface="Calibri" charset="0"/>
                      </a:endParaRPr>
                    </a:p>
                  </a:txBody>
                  <a:tcPr marL="7413" marR="7413" marT="7413" marB="0" anchor="b"/>
                </a:tc>
                <a:tc>
                  <a:txBody>
                    <a:bodyPr/>
                    <a:lstStyle/>
                    <a:p>
                      <a:pPr algn="r" fontAlgn="b"/>
                      <a:r>
                        <a:rPr lang="fi-FI" sz="1600" u="none" strike="noStrike" dirty="0">
                          <a:effectLst/>
                        </a:rPr>
                        <a:t>794</a:t>
                      </a:r>
                      <a:endParaRPr lang="fi-FI" sz="1600" b="1" i="0" u="none" strike="noStrike" dirty="0">
                        <a:solidFill>
                          <a:srgbClr val="000000"/>
                        </a:solidFill>
                        <a:effectLst/>
                        <a:latin typeface="Calibri" charset="0"/>
                      </a:endParaRPr>
                    </a:p>
                  </a:txBody>
                  <a:tcPr marL="7413" marR="7413" marT="7413" marB="0" anchor="b"/>
                </a:tc>
              </a:tr>
              <a:tr h="177908">
                <a:tc>
                  <a:txBody>
                    <a:bodyPr/>
                    <a:lstStyle/>
                    <a:p>
                      <a:pPr algn="l" rtl="0" fontAlgn="b"/>
                      <a:r>
                        <a:rPr lang="en-US" sz="1400" u="none" strike="noStrike" dirty="0" err="1" smtClean="0">
                          <a:effectLst/>
                        </a:rPr>
                        <a:t>Parechovirus</a:t>
                      </a:r>
                      <a:r>
                        <a:rPr lang="en-US" sz="1400" u="none" strike="noStrike" dirty="0" smtClean="0">
                          <a:effectLst/>
                        </a:rPr>
                        <a:t> 5</a:t>
                      </a:r>
                      <a:endParaRPr lang="en-US" sz="1400" b="0" i="0" u="none" strike="noStrike" dirty="0">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3.71E+05</a:t>
                      </a:r>
                      <a:endParaRPr lang="mr-IN" sz="1400" b="0" i="0" u="none" strike="noStrike">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91%</a:t>
                      </a:r>
                      <a:endParaRPr lang="mr-IN" sz="1400" b="0" i="0" u="none" strike="noStrike">
                        <a:solidFill>
                          <a:srgbClr val="000000"/>
                        </a:solidFill>
                        <a:effectLst/>
                        <a:latin typeface="Calibri" charset="0"/>
                      </a:endParaRPr>
                    </a:p>
                  </a:txBody>
                  <a:tcPr marL="7413" marR="7413" marT="7413" marB="0" anchor="b"/>
                </a:tc>
                <a:tc>
                  <a:txBody>
                    <a:bodyPr/>
                    <a:lstStyle/>
                    <a:p>
                      <a:pPr algn="r" fontAlgn="b"/>
                      <a:r>
                        <a:rPr lang="en-US" sz="1400" u="none" strike="noStrike">
                          <a:effectLst/>
                        </a:rPr>
                        <a:t>955</a:t>
                      </a:r>
                      <a:endParaRPr lang="en-US" sz="1400" b="0" i="0" u="none" strike="noStrike">
                        <a:solidFill>
                          <a:srgbClr val="000000"/>
                        </a:solidFill>
                        <a:effectLst/>
                        <a:latin typeface="Calibri" charset="0"/>
                      </a:endParaRPr>
                    </a:p>
                  </a:txBody>
                  <a:tcPr marL="7413" marR="7413" marT="7413" marB="0" anchor="b"/>
                </a:tc>
                <a:tc>
                  <a:txBody>
                    <a:bodyPr/>
                    <a:lstStyle/>
                    <a:p>
                      <a:pPr algn="r" fontAlgn="b"/>
                      <a:r>
                        <a:rPr lang="cs-CZ" sz="1600" u="none" strike="noStrike" dirty="0">
                          <a:effectLst/>
                        </a:rPr>
                        <a:t>941</a:t>
                      </a:r>
                      <a:endParaRPr lang="cs-CZ" sz="1600" b="1" i="0" u="none" strike="noStrike" dirty="0">
                        <a:solidFill>
                          <a:srgbClr val="000000"/>
                        </a:solidFill>
                        <a:effectLst/>
                        <a:latin typeface="Calibri" charset="0"/>
                      </a:endParaRPr>
                    </a:p>
                  </a:txBody>
                  <a:tcPr marL="7413" marR="7413" marT="7413" marB="0" anchor="b"/>
                </a:tc>
              </a:tr>
              <a:tr h="177908">
                <a:tc>
                  <a:txBody>
                    <a:bodyPr/>
                    <a:lstStyle/>
                    <a:p>
                      <a:pPr algn="l" rtl="0" fontAlgn="b"/>
                      <a:r>
                        <a:rPr lang="en-US" sz="1400" u="none" strike="noStrike" dirty="0" err="1" smtClean="0">
                          <a:effectLst/>
                        </a:rPr>
                        <a:t>Parechovirus</a:t>
                      </a:r>
                      <a:r>
                        <a:rPr lang="en-US" sz="1400" u="none" strike="noStrike" dirty="0" smtClean="0">
                          <a:effectLst/>
                        </a:rPr>
                        <a:t> 6</a:t>
                      </a:r>
                      <a:endParaRPr lang="en-US" sz="1400" b="0" i="0" u="none" strike="noStrike" dirty="0">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3.77E+05</a:t>
                      </a:r>
                      <a:endParaRPr lang="mr-IN" sz="1400" b="0" i="0" u="none" strike="noStrike">
                        <a:solidFill>
                          <a:srgbClr val="000000"/>
                        </a:solidFill>
                        <a:effectLst/>
                        <a:latin typeface="Calibri" charset="0"/>
                      </a:endParaRPr>
                    </a:p>
                  </a:txBody>
                  <a:tcPr marL="7413" marR="7413" marT="7413" marB="0" anchor="b"/>
                </a:tc>
                <a:tc>
                  <a:txBody>
                    <a:bodyPr/>
                    <a:lstStyle/>
                    <a:p>
                      <a:pPr algn="r" rtl="0" fontAlgn="b"/>
                      <a:r>
                        <a:rPr lang="mr-IN" sz="1400" u="none" strike="noStrike">
                          <a:effectLst/>
                        </a:rPr>
                        <a:t>93%</a:t>
                      </a:r>
                      <a:endParaRPr lang="mr-IN" sz="1400" b="0" i="0" u="none" strike="noStrike">
                        <a:solidFill>
                          <a:srgbClr val="000000"/>
                        </a:solidFill>
                        <a:effectLst/>
                        <a:latin typeface="Calibri" charset="0"/>
                      </a:endParaRPr>
                    </a:p>
                  </a:txBody>
                  <a:tcPr marL="7413" marR="7413" marT="7413" marB="0" anchor="b"/>
                </a:tc>
                <a:tc>
                  <a:txBody>
                    <a:bodyPr/>
                    <a:lstStyle/>
                    <a:p>
                      <a:pPr algn="r" fontAlgn="b"/>
                      <a:r>
                        <a:rPr lang="en-US" sz="1400" u="none" strike="noStrike">
                          <a:effectLst/>
                        </a:rPr>
                        <a:t>960</a:t>
                      </a:r>
                      <a:endParaRPr lang="en-US" sz="1400" b="0" i="0" u="none" strike="noStrike">
                        <a:solidFill>
                          <a:srgbClr val="000000"/>
                        </a:solidFill>
                        <a:effectLst/>
                        <a:latin typeface="Calibri" charset="0"/>
                      </a:endParaRPr>
                    </a:p>
                  </a:txBody>
                  <a:tcPr marL="7413" marR="7413" marT="7413" marB="0" anchor="b"/>
                </a:tc>
                <a:tc>
                  <a:txBody>
                    <a:bodyPr/>
                    <a:lstStyle/>
                    <a:p>
                      <a:pPr algn="r" fontAlgn="b"/>
                      <a:r>
                        <a:rPr lang="en-US" sz="1600" u="none" strike="noStrike" dirty="0">
                          <a:effectLst/>
                        </a:rPr>
                        <a:t>917</a:t>
                      </a:r>
                      <a:endParaRPr lang="en-US" sz="1600" b="1" i="0" u="none" strike="noStrike" dirty="0">
                        <a:solidFill>
                          <a:srgbClr val="000000"/>
                        </a:solidFill>
                        <a:effectLst/>
                        <a:latin typeface="Calibri" charset="0"/>
                      </a:endParaRPr>
                    </a:p>
                  </a:txBody>
                  <a:tcPr marL="7413" marR="7413" marT="7413" marB="0" anchor="b"/>
                </a:tc>
              </a:tr>
              <a:tr h="111193">
                <a:tc>
                  <a:txBody>
                    <a:bodyPr/>
                    <a:lstStyle/>
                    <a:p>
                      <a:pPr algn="l" fontAlgn="b"/>
                      <a:endParaRPr lang="en-US" sz="1400" b="0" i="0" u="none" strike="noStrike">
                        <a:solidFill>
                          <a:srgbClr val="000000"/>
                        </a:solidFill>
                        <a:effectLst/>
                        <a:latin typeface="Calibri" charset="0"/>
                      </a:endParaRPr>
                    </a:p>
                  </a:txBody>
                  <a:tcPr marL="7413" marR="7413" marT="7413" marB="0" anchor="b"/>
                </a:tc>
                <a:tc>
                  <a:txBody>
                    <a:bodyPr/>
                    <a:lstStyle/>
                    <a:p>
                      <a:pPr algn="l" fontAlgn="b"/>
                      <a:endParaRPr lang="en-US" sz="1400" b="0" i="0" u="none" strike="noStrike">
                        <a:solidFill>
                          <a:srgbClr val="000000"/>
                        </a:solidFill>
                        <a:effectLst/>
                        <a:latin typeface="Calibri" charset="0"/>
                      </a:endParaRPr>
                    </a:p>
                  </a:txBody>
                  <a:tcPr marL="7413" marR="7413" marT="7413" marB="0" anchor="b"/>
                </a:tc>
                <a:tc>
                  <a:txBody>
                    <a:bodyPr/>
                    <a:lstStyle/>
                    <a:p>
                      <a:pPr algn="l" fontAlgn="b"/>
                      <a:endParaRPr lang="en-US" sz="1400" b="0" i="0" u="none" strike="noStrike">
                        <a:solidFill>
                          <a:srgbClr val="000000"/>
                        </a:solidFill>
                        <a:effectLst/>
                        <a:latin typeface="Calibri" charset="0"/>
                      </a:endParaRPr>
                    </a:p>
                  </a:txBody>
                  <a:tcPr marL="7413" marR="7413" marT="7413" marB="0" anchor="b"/>
                </a:tc>
                <a:tc>
                  <a:txBody>
                    <a:bodyPr/>
                    <a:lstStyle/>
                    <a:p>
                      <a:pPr algn="l" fontAlgn="b"/>
                      <a:endParaRPr lang="en-US" sz="1400" b="0" i="0" u="none" strike="noStrike">
                        <a:solidFill>
                          <a:srgbClr val="000000"/>
                        </a:solidFill>
                        <a:effectLst/>
                        <a:latin typeface="Calibri" charset="0"/>
                      </a:endParaRPr>
                    </a:p>
                  </a:txBody>
                  <a:tcPr marL="7413" marR="7413" marT="7413" marB="0" anchor="b"/>
                </a:tc>
                <a:tc>
                  <a:txBody>
                    <a:bodyPr/>
                    <a:lstStyle/>
                    <a:p>
                      <a:pPr algn="r" fontAlgn="b"/>
                      <a:r>
                        <a:rPr lang="is-IS" sz="1400" b="1" u="none" strike="noStrike" dirty="0">
                          <a:effectLst/>
                        </a:rPr>
                        <a:t>15203</a:t>
                      </a:r>
                      <a:endParaRPr lang="is-IS" sz="1400" b="1" i="0" u="none" strike="noStrike" dirty="0">
                        <a:solidFill>
                          <a:srgbClr val="000000"/>
                        </a:solidFill>
                        <a:effectLst/>
                        <a:latin typeface="Calibri" charset="0"/>
                      </a:endParaRPr>
                    </a:p>
                  </a:txBody>
                  <a:tcPr marL="7413" marR="7413" marT="7413" marB="0" anchor="b"/>
                </a:tc>
              </a:tr>
            </a:tbl>
          </a:graphicData>
        </a:graphic>
      </p:graphicFrame>
      <p:graphicFrame>
        <p:nvGraphicFramePr>
          <p:cNvPr id="6" name="Diagram 5"/>
          <p:cNvGraphicFramePr/>
          <p:nvPr>
            <p:extLst/>
          </p:nvPr>
        </p:nvGraphicFramePr>
        <p:xfrm>
          <a:off x="1955800" y="364574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93465" y="6470248"/>
            <a:ext cx="1846438" cy="387752"/>
          </a:xfrm>
          <a:prstGeom prst="rect">
            <a:avLst/>
          </a:prstGeom>
        </p:spPr>
      </p:pic>
    </p:spTree>
    <p:extLst>
      <p:ext uri="{BB962C8B-B14F-4D97-AF65-F5344CB8AC3E}">
        <p14:creationId xmlns:p14="http://schemas.microsoft.com/office/powerpoint/2010/main" val="20835573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858000" cy="6858000"/>
          </a:xfrm>
          <a:prstGeom prst="rect">
            <a:avLst/>
          </a:prstGeom>
        </p:spPr>
      </p:pic>
      <p:pic>
        <p:nvPicPr>
          <p:cNvPr id="5" name="Picture 4"/>
          <p:cNvPicPr>
            <a:picLocks noChangeAspect="1"/>
          </p:cNvPicPr>
          <p:nvPr/>
        </p:nvPicPr>
        <p:blipFill>
          <a:blip r:embed="rId3"/>
          <a:stretch>
            <a:fillRect/>
          </a:stretch>
        </p:blipFill>
        <p:spPr>
          <a:xfrm>
            <a:off x="6858000" y="-1"/>
            <a:ext cx="5290458" cy="2645229"/>
          </a:xfrm>
          <a:prstGeom prst="rect">
            <a:avLst/>
          </a:prstGeom>
        </p:spPr>
      </p:pic>
      <p:graphicFrame>
        <p:nvGraphicFramePr>
          <p:cNvPr id="6" name="Table 5"/>
          <p:cNvGraphicFramePr>
            <a:graphicFrameLocks noGrp="1"/>
          </p:cNvGraphicFramePr>
          <p:nvPr>
            <p:extLst/>
          </p:nvPr>
        </p:nvGraphicFramePr>
        <p:xfrm>
          <a:off x="7135579" y="2604304"/>
          <a:ext cx="4774770" cy="4247988"/>
        </p:xfrm>
        <a:graphic>
          <a:graphicData uri="http://schemas.openxmlformats.org/drawingml/2006/table">
            <a:tbl>
              <a:tblPr/>
              <a:tblGrid>
                <a:gridCol w="2387385"/>
                <a:gridCol w="2387385"/>
              </a:tblGrid>
              <a:tr h="343827">
                <a:tc>
                  <a:txBody>
                    <a:bodyPr/>
                    <a:lstStyle/>
                    <a:p>
                      <a:pPr algn="ctr" fontAlgn="t"/>
                      <a:r>
                        <a:rPr lang="en-US" sz="1200" dirty="0">
                          <a:effectLst/>
                        </a:rPr>
                        <a:t>1</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dirty="0">
                          <a:effectLst/>
                        </a:rPr>
                        <a:t>T_cell:CD4+_Naive</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343827">
                <a:tc>
                  <a:txBody>
                    <a:bodyPr/>
                    <a:lstStyle/>
                    <a:p>
                      <a:pPr algn="ctr" fontAlgn="t"/>
                      <a:r>
                        <a:rPr lang="is-IS" sz="1200">
                          <a:effectLst/>
                        </a:rPr>
                        <a:t>2</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effectLst/>
                        </a:rPr>
                        <a:t>T_cell:CD4+_Naive</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189747">
                <a:tc>
                  <a:txBody>
                    <a:bodyPr/>
                    <a:lstStyle/>
                    <a:p>
                      <a:pPr algn="ctr" fontAlgn="t"/>
                      <a:r>
                        <a:rPr lang="en-US" sz="1200">
                          <a:effectLst/>
                        </a:rPr>
                        <a:t>3</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effectLst/>
                        </a:rPr>
                        <a:t>B_cell:Naive</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343827">
                <a:tc>
                  <a:txBody>
                    <a:bodyPr/>
                    <a:lstStyle/>
                    <a:p>
                      <a:pPr algn="ctr" fontAlgn="t"/>
                      <a:r>
                        <a:rPr lang="en-US" sz="1200">
                          <a:effectLst/>
                        </a:rPr>
                        <a:t>4</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effectLst/>
                        </a:rPr>
                        <a:t>T_cell:CD4+_Naive</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343827">
                <a:tc>
                  <a:txBody>
                    <a:bodyPr/>
                    <a:lstStyle/>
                    <a:p>
                      <a:pPr algn="ctr" fontAlgn="t"/>
                      <a:r>
                        <a:rPr lang="en-US" sz="1200">
                          <a:effectLst/>
                        </a:rPr>
                        <a:t>5</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effectLst/>
                        </a:rPr>
                        <a:t>T_cell:CD4+_Naive</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343827">
                <a:tc>
                  <a:txBody>
                    <a:bodyPr/>
                    <a:lstStyle/>
                    <a:p>
                      <a:pPr algn="ctr" fontAlgn="t"/>
                      <a:r>
                        <a:rPr lang="en-US" sz="1200">
                          <a:effectLst/>
                        </a:rPr>
                        <a:t>6</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effectLst/>
                        </a:rPr>
                        <a:t>T_cell:CD4+_Naive</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343827">
                <a:tc>
                  <a:txBody>
                    <a:bodyPr/>
                    <a:lstStyle/>
                    <a:p>
                      <a:pPr algn="ctr" fontAlgn="t"/>
                      <a:r>
                        <a:rPr lang="en-US" sz="1200">
                          <a:effectLst/>
                        </a:rPr>
                        <a:t>7</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effectLst/>
                        </a:rPr>
                        <a:t>T_cell:CD8+_effector_memory</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189747">
                <a:tc>
                  <a:txBody>
                    <a:bodyPr/>
                    <a:lstStyle/>
                    <a:p>
                      <a:pPr algn="ctr" fontAlgn="t"/>
                      <a:r>
                        <a:rPr lang="en-US" sz="1200">
                          <a:effectLst/>
                        </a:rPr>
                        <a:t>8</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effectLst/>
                        </a:rPr>
                        <a:t>NK_cell</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497907">
                <a:tc>
                  <a:txBody>
                    <a:bodyPr/>
                    <a:lstStyle/>
                    <a:p>
                      <a:pPr algn="ctr" fontAlgn="t"/>
                      <a:r>
                        <a:rPr lang="en-US" sz="1200">
                          <a:effectLst/>
                        </a:rPr>
                        <a:t>9</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effectLst/>
                        </a:rPr>
                        <a:t>Monocyte:S._typhimurium_flagellin</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343827">
                <a:tc>
                  <a:txBody>
                    <a:bodyPr/>
                    <a:lstStyle/>
                    <a:p>
                      <a:pPr algn="ctr" fontAlgn="t"/>
                      <a:r>
                        <a:rPr lang="en-US" sz="1200">
                          <a:effectLst/>
                        </a:rPr>
                        <a:t>10</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effectLst/>
                        </a:rPr>
                        <a:t>T_cell:CD8+_naive</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343827">
                <a:tc>
                  <a:txBody>
                    <a:bodyPr/>
                    <a:lstStyle/>
                    <a:p>
                      <a:pPr algn="ctr" fontAlgn="t"/>
                      <a:r>
                        <a:rPr lang="cs-CZ" sz="1200">
                          <a:effectLst/>
                        </a:rPr>
                        <a:t>11</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effectLst/>
                        </a:rPr>
                        <a:t>T_cell:CD8+_naive</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189747">
                <a:tc>
                  <a:txBody>
                    <a:bodyPr/>
                    <a:lstStyle/>
                    <a:p>
                      <a:pPr algn="ctr" fontAlgn="t"/>
                      <a:r>
                        <a:rPr lang="is-IS" sz="1200">
                          <a:effectLst/>
                        </a:rPr>
                        <a:t>12</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effectLst/>
                        </a:rPr>
                        <a:t>CMP</a:t>
                      </a:r>
                    </a:p>
                  </a:txBody>
                  <a:tcPr marL="17833" marR="17833" marT="17833" marB="17833">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343827">
                <a:tc>
                  <a:txBody>
                    <a:bodyPr/>
                    <a:lstStyle/>
                    <a:p>
                      <a:pPr algn="ctr" fontAlgn="t"/>
                      <a:r>
                        <a:rPr lang="is-IS" sz="1200">
                          <a:effectLst/>
                        </a:rPr>
                        <a:t>13</a:t>
                      </a:r>
                    </a:p>
                  </a:txBody>
                  <a:tcPr marL="17833" marR="17833" marT="17833" marB="17833">
                    <a:lnL>
                      <a:noFill/>
                    </a:lnL>
                    <a:lnR>
                      <a:noFill/>
                    </a:lnR>
                    <a:lnT w="6350" cap="flat" cmpd="sng" algn="ctr">
                      <a:solidFill>
                        <a:srgbClr val="DDDDDD"/>
                      </a:solidFill>
                      <a:prstDash val="solid"/>
                      <a:round/>
                      <a:headEnd type="none" w="med" len="med"/>
                      <a:tailEnd type="none" w="med" len="med"/>
                    </a:lnT>
                    <a:lnB>
                      <a:noFill/>
                    </a:lnB>
                    <a:solidFill>
                      <a:srgbClr val="FFFFFF"/>
                    </a:solidFill>
                  </a:tcPr>
                </a:tc>
                <a:tc>
                  <a:txBody>
                    <a:bodyPr/>
                    <a:lstStyle/>
                    <a:p>
                      <a:pPr algn="ctr" fontAlgn="t"/>
                      <a:r>
                        <a:rPr lang="en-US" sz="1200" dirty="0" err="1">
                          <a:effectLst/>
                        </a:rPr>
                        <a:t>DC:monocyte-derived:mature</a:t>
                      </a:r>
                      <a:endParaRPr lang="en-US" sz="1200" dirty="0">
                        <a:effectLst/>
                      </a:endParaRPr>
                    </a:p>
                  </a:txBody>
                  <a:tcPr marL="17833" marR="17833" marT="17833" marB="17833">
                    <a:lnL>
                      <a:noFill/>
                    </a:lnL>
                    <a:lnR>
                      <a:noFill/>
                    </a:lnR>
                    <a:lnT w="6350" cap="flat" cmpd="sng" algn="ctr">
                      <a:solidFill>
                        <a:srgbClr val="DDDDDD"/>
                      </a:solidFill>
                      <a:prstDash val="solid"/>
                      <a:round/>
                      <a:headEnd type="none" w="med" len="med"/>
                      <a:tailEnd type="none" w="med" len="med"/>
                    </a:lnT>
                    <a:lnB>
                      <a:noFill/>
                    </a:lnB>
                    <a:solidFill>
                      <a:srgbClr val="FFFFFF"/>
                    </a:solidFill>
                  </a:tcPr>
                </a:tc>
              </a:tr>
            </a:tbl>
          </a:graphicData>
        </a:graphic>
      </p:graphicFrame>
      <p:sp>
        <p:nvSpPr>
          <p:cNvPr id="7" name="Rectangle 1"/>
          <p:cNvSpPr>
            <a:spLocks noChangeArrowheads="1"/>
          </p:cNvSpPr>
          <p:nvPr/>
        </p:nvSpPr>
        <p:spPr bwMode="auto">
          <a:xfrm>
            <a:off x="7135631" y="2414363"/>
            <a:ext cx="183345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a:ln>
                  <a:noFill/>
                </a:ln>
                <a:solidFill>
                  <a:schemeClr val="tx1"/>
                </a:solidFill>
                <a:effectLst/>
                <a:latin typeface="Arial" charset="0"/>
              </a:rPr>
              <a:t/>
            </a:r>
            <a:br>
              <a:rPr kumimoji="0" lang="x-none" altLang="x-none" sz="1800" b="0" i="0" u="none" strike="noStrike" cap="none" normalizeH="0" baseline="0">
                <a:ln>
                  <a:noFill/>
                </a:ln>
                <a:solidFill>
                  <a:schemeClr val="tx1"/>
                </a:solidFill>
                <a:effectLst/>
                <a:latin typeface="Arial" charset="0"/>
              </a:rPr>
            </a:br>
            <a:endParaRPr kumimoji="0" lang="x-none" altLang="x-non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793107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365125"/>
            <a:ext cx="11214100" cy="1325563"/>
          </a:xfrm>
        </p:spPr>
        <p:txBody>
          <a:bodyPr/>
          <a:lstStyle/>
          <a:p>
            <a:r>
              <a:rPr lang="en-US" dirty="0" smtClean="0"/>
              <a:t>Viral response and dynamic enhancers</a:t>
            </a:r>
            <a:endParaRPr lang="en-US" dirty="0"/>
          </a:p>
        </p:txBody>
      </p:sp>
      <p:pic>
        <p:nvPicPr>
          <p:cNvPr id="4" name="Picture 3"/>
          <p:cNvPicPr>
            <a:picLocks noChangeAspect="1"/>
          </p:cNvPicPr>
          <p:nvPr/>
        </p:nvPicPr>
        <p:blipFill>
          <a:blip r:embed="rId2"/>
          <a:stretch>
            <a:fillRect/>
          </a:stretch>
        </p:blipFill>
        <p:spPr>
          <a:xfrm>
            <a:off x="239486" y="1690688"/>
            <a:ext cx="11713028" cy="4600000"/>
          </a:xfrm>
          <a:prstGeom prst="rect">
            <a:avLst/>
          </a:prstGeom>
        </p:spPr>
      </p:pic>
    </p:spTree>
    <p:extLst>
      <p:ext uri="{BB962C8B-B14F-4D97-AF65-F5344CB8AC3E}">
        <p14:creationId xmlns:p14="http://schemas.microsoft.com/office/powerpoint/2010/main" val="5745608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32" y="-248333"/>
            <a:ext cx="12639232" cy="1325563"/>
          </a:xfrm>
        </p:spPr>
        <p:txBody>
          <a:bodyPr>
            <a:normAutofit/>
          </a:bodyPr>
          <a:lstStyle/>
          <a:p>
            <a:r>
              <a:rPr lang="en-US" sz="4000" dirty="0" err="1" smtClean="0"/>
              <a:t>Parecho</a:t>
            </a:r>
            <a:r>
              <a:rPr lang="en-US" sz="4000" dirty="0" smtClean="0"/>
              <a:t> elicits strong Type I IFN response </a:t>
            </a:r>
            <a:r>
              <a:rPr lang="en-US" sz="4000" i="1" dirty="0" smtClean="0"/>
              <a:t>in vivo</a:t>
            </a:r>
            <a:endParaRPr lang="en-US" sz="4000" dirty="0"/>
          </a:p>
        </p:txBody>
      </p:sp>
      <p:pic>
        <p:nvPicPr>
          <p:cNvPr id="7" name="Picture 6"/>
          <p:cNvPicPr>
            <a:picLocks noChangeAspect="1"/>
          </p:cNvPicPr>
          <p:nvPr/>
        </p:nvPicPr>
        <p:blipFill>
          <a:blip r:embed="rId2"/>
          <a:stretch>
            <a:fillRect/>
          </a:stretch>
        </p:blipFill>
        <p:spPr>
          <a:xfrm>
            <a:off x="0" y="657366"/>
            <a:ext cx="12192000" cy="5845908"/>
          </a:xfrm>
          <a:prstGeom prst="rect">
            <a:avLst/>
          </a:prstGeom>
        </p:spPr>
      </p:pic>
    </p:spTree>
    <p:extLst>
      <p:ext uri="{BB962C8B-B14F-4D97-AF65-F5344CB8AC3E}">
        <p14:creationId xmlns:p14="http://schemas.microsoft.com/office/powerpoint/2010/main" val="1357879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92603"/>
            <a:ext cx="11468100" cy="1325563"/>
          </a:xfrm>
        </p:spPr>
        <p:txBody>
          <a:bodyPr>
            <a:normAutofit/>
          </a:bodyPr>
          <a:lstStyle/>
          <a:p>
            <a:r>
              <a:rPr lang="en-US" b="1" dirty="0" smtClean="0"/>
              <a:t>TRIGR/TEDDY </a:t>
            </a:r>
            <a:r>
              <a:rPr lang="en-US" b="1" dirty="0" smtClean="0"/>
              <a:t>study: </a:t>
            </a:r>
            <a:r>
              <a:rPr lang="en-US" b="1" dirty="0" err="1" smtClean="0"/>
              <a:t>epigenomic</a:t>
            </a:r>
            <a:r>
              <a:rPr lang="en-US" b="1" dirty="0" smtClean="0"/>
              <a:t> triggers for T1D using pooled </a:t>
            </a:r>
            <a:r>
              <a:rPr lang="en-US" b="1" dirty="0" err="1" smtClean="0"/>
              <a:t>scRNA</a:t>
            </a:r>
            <a:r>
              <a:rPr lang="en-US" b="1" dirty="0" smtClean="0"/>
              <a:t>/</a:t>
            </a:r>
            <a:r>
              <a:rPr lang="en-US" b="1" dirty="0" err="1" smtClean="0"/>
              <a:t>scATAC</a:t>
            </a:r>
            <a:endParaRPr lang="en-US" dirty="0"/>
          </a:p>
        </p:txBody>
      </p:sp>
      <p:graphicFrame>
        <p:nvGraphicFramePr>
          <p:cNvPr id="5" name="Diagram 4"/>
          <p:cNvGraphicFramePr/>
          <p:nvPr>
            <p:extLst>
              <p:ext uri="{D42A27DB-BD31-4B8C-83A1-F6EECF244321}">
                <p14:modId xmlns:p14="http://schemas.microsoft.com/office/powerpoint/2010/main" val="337015727"/>
              </p:ext>
            </p:extLst>
          </p:nvPr>
        </p:nvGraphicFramePr>
        <p:xfrm>
          <a:off x="1206500" y="14181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2138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Related image">
            <a:extLst>
              <a:ext uri="{FF2B5EF4-FFF2-40B4-BE49-F238E27FC236}">
                <a16:creationId xmlns="" xmlns:a16="http://schemas.microsoft.com/office/drawing/2014/main" id="{590406EB-F0C7-413E-AD87-457144CFAF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19" t="21366" r="10961" b="22229"/>
          <a:stretch/>
        </p:blipFill>
        <p:spPr bwMode="auto">
          <a:xfrm>
            <a:off x="3496970" y="3206975"/>
            <a:ext cx="1754884" cy="1271310"/>
          </a:xfrm>
          <a:prstGeom prst="round2Same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a:extLst>
              <a:ext uri="{FF2B5EF4-FFF2-40B4-BE49-F238E27FC236}">
                <a16:creationId xmlns="" xmlns:a16="http://schemas.microsoft.com/office/drawing/2014/main" id="{F665ADF0-2890-4FB0-AB32-F8382EDA82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19" t="20975" r="7541" b="22229"/>
          <a:stretch/>
        </p:blipFill>
        <p:spPr bwMode="auto">
          <a:xfrm>
            <a:off x="6823760" y="3206975"/>
            <a:ext cx="1816101" cy="12713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4"/>
          <a:stretch>
            <a:fillRect/>
          </a:stretch>
        </p:blipFill>
        <p:spPr>
          <a:xfrm>
            <a:off x="5068740" y="4228402"/>
            <a:ext cx="1948644" cy="1615032"/>
          </a:xfrm>
          <a:prstGeom prst="rect">
            <a:avLst/>
          </a:prstGeom>
        </p:spPr>
      </p:pic>
      <p:sp>
        <p:nvSpPr>
          <p:cNvPr id="10" name="Isosceles Triangle 9">
            <a:extLst>
              <a:ext uri="{FF2B5EF4-FFF2-40B4-BE49-F238E27FC236}">
                <a16:creationId xmlns="" xmlns:a16="http://schemas.microsoft.com/office/drawing/2014/main" id="{585794BF-3A46-47D5-83D0-7E8E06DD875C}"/>
              </a:ext>
            </a:extLst>
          </p:cNvPr>
          <p:cNvSpPr/>
          <p:nvPr/>
        </p:nvSpPr>
        <p:spPr>
          <a:xfrm rot="10800000">
            <a:off x="3830576" y="1953864"/>
            <a:ext cx="4434344" cy="2440571"/>
          </a:xfrm>
          <a:prstGeom prst="triangle">
            <a:avLst>
              <a:gd name="adj" fmla="val 49725"/>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6782862A-641C-4092-8BB4-A80539F07261}"/>
              </a:ext>
            </a:extLst>
          </p:cNvPr>
          <p:cNvSpPr/>
          <p:nvPr/>
        </p:nvSpPr>
        <p:spPr>
          <a:xfrm>
            <a:off x="5330450" y="2698020"/>
            <a:ext cx="1485467" cy="1384995"/>
          </a:xfrm>
          <a:prstGeom prst="rect">
            <a:avLst/>
          </a:prstGeom>
        </p:spPr>
        <p:txBody>
          <a:bodyPr wrap="square">
            <a:spAutoFit/>
          </a:bodyPr>
          <a:lstStyle/>
          <a:p>
            <a:pPr algn="ctr"/>
            <a:r>
              <a:rPr lang="en-US" sz="1400" dirty="0">
                <a:solidFill>
                  <a:schemeClr val="tx2">
                    <a:lumMod val="75000"/>
                  </a:schemeClr>
                </a:solidFill>
                <a:latin typeface="Arial" panose="020B0604020202020204" pitchFamily="34" charset="0"/>
                <a:cs typeface="Arial" panose="020B0604020202020204" pitchFamily="34" charset="0"/>
              </a:rPr>
              <a:t>Over 7 years sequence </a:t>
            </a:r>
            <a:r>
              <a:rPr lang="en-US" sz="1400">
                <a:solidFill>
                  <a:schemeClr val="tx2">
                    <a:lumMod val="75000"/>
                  </a:schemeClr>
                </a:solidFill>
                <a:latin typeface="Arial" panose="020B0604020202020204" pitchFamily="34" charset="0"/>
                <a:cs typeface="Arial" panose="020B0604020202020204" pitchFamily="34" charset="0"/>
              </a:rPr>
              <a:t>30,000 </a:t>
            </a:r>
            <a:r>
              <a:rPr lang="en-US" sz="1400" smtClean="0">
                <a:solidFill>
                  <a:schemeClr val="tx2">
                    <a:lumMod val="75000"/>
                  </a:schemeClr>
                </a:solidFill>
                <a:latin typeface="Arial" panose="020B0604020202020204" pitchFamily="34" charset="0"/>
                <a:cs typeface="Arial" panose="020B0604020202020204" pitchFamily="34" charset="0"/>
              </a:rPr>
              <a:t>families, </a:t>
            </a:r>
            <a:r>
              <a:rPr lang="en-US" sz="1400" dirty="0">
                <a:solidFill>
                  <a:schemeClr val="tx2">
                    <a:lumMod val="75000"/>
                  </a:schemeClr>
                </a:solidFill>
                <a:latin typeface="Arial" panose="020B0604020202020204" pitchFamily="34" charset="0"/>
                <a:cs typeface="Arial" panose="020B0604020202020204" pitchFamily="34" charset="0"/>
              </a:rPr>
              <a:t>collecting &gt;100K+ genomes</a:t>
            </a:r>
          </a:p>
        </p:txBody>
      </p:sp>
      <p:pic>
        <p:nvPicPr>
          <p:cNvPr id="16" name="Picture 4" descr="Image result for blood test icon">
            <a:extLst>
              <a:ext uri="{FF2B5EF4-FFF2-40B4-BE49-F238E27FC236}">
                <a16:creationId xmlns="" xmlns:a16="http://schemas.microsoft.com/office/drawing/2014/main" id="{90C2119A-1FE2-41D4-B897-76ECA909B47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32" t="20223" r="16273" b="16448"/>
          <a:stretch/>
        </p:blipFill>
        <p:spPr bwMode="auto">
          <a:xfrm>
            <a:off x="7379432" y="1758576"/>
            <a:ext cx="776614" cy="72651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F400272E-CFBF-4078-821C-011857D1CB23}"/>
              </a:ext>
            </a:extLst>
          </p:cNvPr>
          <p:cNvSpPr txBox="1"/>
          <p:nvPr/>
        </p:nvSpPr>
        <p:spPr>
          <a:xfrm>
            <a:off x="3216879" y="1611385"/>
            <a:ext cx="1779801" cy="1169551"/>
          </a:xfrm>
          <a:prstGeom prst="rect">
            <a:avLst/>
          </a:prstGeom>
          <a:noFill/>
        </p:spPr>
        <p:txBody>
          <a:bodyPr wrap="square" rtlCol="0">
            <a:spAutoFit/>
          </a:bodyPr>
          <a:lstStyle/>
          <a:p>
            <a:r>
              <a:rPr lang="en-US" sz="1400" dirty="0">
                <a:solidFill>
                  <a:schemeClr val="tx2">
                    <a:lumMod val="75000"/>
                  </a:schemeClr>
                </a:solidFill>
                <a:latin typeface="Arial" panose="020B0604020202020204" pitchFamily="34" charset="0"/>
                <a:cs typeface="Arial" panose="020B0604020202020204" pitchFamily="34" charset="0"/>
              </a:rPr>
              <a:t>A sick child comes to Children’s Mercy with a serious or chronic medical condition</a:t>
            </a:r>
            <a:endParaRPr lang="en-US" sz="1300" dirty="0">
              <a:solidFill>
                <a:schemeClr val="tx2">
                  <a:lumMod val="75000"/>
                </a:schemeClr>
              </a:solidFill>
              <a:latin typeface="Arial" panose="020B0604020202020204" pitchFamily="34" charset="0"/>
              <a:cs typeface="Arial" panose="020B0604020202020204" pitchFamily="34" charset="0"/>
            </a:endParaRPr>
          </a:p>
        </p:txBody>
      </p:sp>
      <p:pic>
        <p:nvPicPr>
          <p:cNvPr id="19" name="Picture 2" descr="Image result for sick child icon">
            <a:extLst>
              <a:ext uri="{FF2B5EF4-FFF2-40B4-BE49-F238E27FC236}">
                <a16:creationId xmlns="" xmlns:a16="http://schemas.microsoft.com/office/drawing/2014/main" id="{1E1B7F82-E664-4F25-8FC2-A91FC0F4EE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5896" y="1675466"/>
            <a:ext cx="703236" cy="96530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 xmlns:a16="http://schemas.microsoft.com/office/drawing/2014/main" id="{743BE38A-9887-4D2F-868A-FEF965F74D13}"/>
              </a:ext>
            </a:extLst>
          </p:cNvPr>
          <p:cNvCxnSpPr>
            <a:cxnSpLocks/>
          </p:cNvCxnSpPr>
          <p:nvPr/>
        </p:nvCxnSpPr>
        <p:spPr>
          <a:xfrm flipV="1">
            <a:off x="5033462" y="2200056"/>
            <a:ext cx="2155814" cy="12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itle 1"/>
          <p:cNvSpPr>
            <a:spLocks noGrp="1"/>
          </p:cNvSpPr>
          <p:nvPr>
            <p:ph type="title"/>
          </p:nvPr>
        </p:nvSpPr>
        <p:spPr>
          <a:xfrm>
            <a:off x="804041" y="5532437"/>
            <a:ext cx="10515600" cy="1325563"/>
          </a:xfrm>
        </p:spPr>
        <p:txBody>
          <a:bodyPr>
            <a:normAutofit/>
          </a:bodyPr>
          <a:lstStyle/>
          <a:p>
            <a:pPr algn="ctr"/>
            <a:r>
              <a:rPr lang="en-US" sz="2000" dirty="0" smtClean="0"/>
              <a:t>Shared Pediatric</a:t>
            </a:r>
            <a:br>
              <a:rPr lang="en-US" sz="2000" dirty="0" smtClean="0"/>
            </a:br>
            <a:r>
              <a:rPr lang="en-US" sz="2000" dirty="0" smtClean="0"/>
              <a:t>Data Repository</a:t>
            </a:r>
            <a:endParaRPr lang="en-US" sz="2000" dirty="0"/>
          </a:p>
        </p:txBody>
      </p:sp>
      <p:pic>
        <p:nvPicPr>
          <p:cNvPr id="23" name="Picture 22">
            <a:extLst>
              <a:ext uri="{FF2B5EF4-FFF2-40B4-BE49-F238E27FC236}">
                <a16:creationId xmlns="" xmlns:a16="http://schemas.microsoft.com/office/drawing/2014/main" id="{B75797CF-FBB0-2049-98C8-C334C45F159E}"/>
              </a:ext>
            </a:extLst>
          </p:cNvPr>
          <p:cNvPicPr>
            <a:picLocks noChangeAspect="1"/>
          </p:cNvPicPr>
          <p:nvPr/>
        </p:nvPicPr>
        <p:blipFill>
          <a:blip r:embed="rId7"/>
          <a:stretch>
            <a:fillRect/>
          </a:stretch>
        </p:blipFill>
        <p:spPr>
          <a:xfrm>
            <a:off x="197106" y="6288398"/>
            <a:ext cx="1819242" cy="384062"/>
          </a:xfrm>
          <a:prstGeom prst="rect">
            <a:avLst/>
          </a:prstGeom>
        </p:spPr>
      </p:pic>
      <p:sp>
        <p:nvSpPr>
          <p:cNvPr id="24" name="Title 1"/>
          <p:cNvSpPr txBox="1">
            <a:spLocks/>
          </p:cNvSpPr>
          <p:nvPr/>
        </p:nvSpPr>
        <p:spPr>
          <a:xfrm>
            <a:off x="231228" y="365125"/>
            <a:ext cx="12097406"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baseline="0">
                <a:solidFill>
                  <a:srgbClr val="0063A6"/>
                </a:solidFill>
                <a:latin typeface="Arial Rounded MT Bold" panose="020F0704030504030204" pitchFamily="34" charset="0"/>
                <a:ea typeface="+mj-ea"/>
                <a:cs typeface="+mj-cs"/>
              </a:defRPr>
            </a:lvl1pPr>
          </a:lstStyle>
          <a:p>
            <a:r>
              <a:rPr lang="en-US" dirty="0" smtClean="0"/>
              <a:t>Addressing Gaps in Pediatric Rare Disease</a:t>
            </a:r>
            <a:endParaRPr lang="en-US" dirty="0"/>
          </a:p>
        </p:txBody>
      </p:sp>
      <p:sp>
        <p:nvSpPr>
          <p:cNvPr id="5" name="Right Arrow 4"/>
          <p:cNvSpPr/>
          <p:nvPr/>
        </p:nvSpPr>
        <p:spPr>
          <a:xfrm>
            <a:off x="8672096" y="3498157"/>
            <a:ext cx="333606" cy="5331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274332" y="3040104"/>
            <a:ext cx="2362880"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Deploy genomics in </a:t>
            </a:r>
          </a:p>
          <a:p>
            <a:r>
              <a:rPr lang="en-US" dirty="0" smtClean="0"/>
              <a:t>areas of uncertain</a:t>
            </a:r>
          </a:p>
          <a:p>
            <a:r>
              <a:rPr lang="en-US" dirty="0" smtClean="0"/>
              <a:t>clinical application to explore new indications</a:t>
            </a:r>
            <a:endParaRPr lang="en-US" dirty="0"/>
          </a:p>
        </p:txBody>
      </p:sp>
      <p:sp>
        <p:nvSpPr>
          <p:cNvPr id="25" name="Right Arrow 24"/>
          <p:cNvSpPr/>
          <p:nvPr/>
        </p:nvSpPr>
        <p:spPr>
          <a:xfrm rot="10800000">
            <a:off x="3127912" y="3494088"/>
            <a:ext cx="333606" cy="5331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15008" y="3040104"/>
            <a:ext cx="2362880"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Deploy advanced</a:t>
            </a:r>
          </a:p>
          <a:p>
            <a:r>
              <a:rPr lang="en-US" dirty="0" smtClean="0"/>
              <a:t>genomic toolkit in suspected genetic disease to uncover full allelic spectrum</a:t>
            </a:r>
            <a:endParaRPr lang="en-US" dirty="0"/>
          </a:p>
        </p:txBody>
      </p:sp>
    </p:spTree>
    <p:extLst>
      <p:ext uri="{BB962C8B-B14F-4D97-AF65-F5344CB8AC3E}">
        <p14:creationId xmlns:p14="http://schemas.microsoft.com/office/powerpoint/2010/main" val="20118649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8088" y="-112962"/>
            <a:ext cx="9256712" cy="1325563"/>
          </a:xfrm>
        </p:spPr>
        <p:txBody>
          <a:bodyPr/>
          <a:lstStyle/>
          <a:p>
            <a:r>
              <a:rPr lang="en-US" dirty="0" smtClean="0"/>
              <a:t>Can Unsolved Exomes </a:t>
            </a:r>
            <a:r>
              <a:rPr lang="en-US" smtClean="0"/>
              <a:t>Be Solved</a:t>
            </a:r>
            <a:endParaRPr lang="en-US" dirty="0"/>
          </a:p>
        </p:txBody>
      </p:sp>
      <p:pic>
        <p:nvPicPr>
          <p:cNvPr id="4" name="Picture 3"/>
          <p:cNvPicPr>
            <a:picLocks noChangeAspect="1"/>
          </p:cNvPicPr>
          <p:nvPr/>
        </p:nvPicPr>
        <p:blipFill>
          <a:blip r:embed="rId2"/>
          <a:stretch>
            <a:fillRect/>
          </a:stretch>
        </p:blipFill>
        <p:spPr>
          <a:xfrm>
            <a:off x="153909" y="0"/>
            <a:ext cx="2103585" cy="1743447"/>
          </a:xfrm>
          <a:prstGeom prst="rect">
            <a:avLst/>
          </a:prstGeom>
        </p:spPr>
      </p:pic>
      <p:pic>
        <p:nvPicPr>
          <p:cNvPr id="5" name="Picture 4">
            <a:extLst>
              <a:ext uri="{FF2B5EF4-FFF2-40B4-BE49-F238E27FC236}">
                <a16:creationId xmlns="" xmlns:a16="http://schemas.microsoft.com/office/drawing/2014/main" id="{B75797CF-FBB0-2049-98C8-C334C45F159E}"/>
              </a:ext>
            </a:extLst>
          </p:cNvPr>
          <p:cNvPicPr>
            <a:picLocks noChangeAspect="1"/>
          </p:cNvPicPr>
          <p:nvPr/>
        </p:nvPicPr>
        <p:blipFill>
          <a:blip r:embed="rId3"/>
          <a:stretch>
            <a:fillRect/>
          </a:stretch>
        </p:blipFill>
        <p:spPr>
          <a:xfrm>
            <a:off x="197106" y="6231248"/>
            <a:ext cx="1819242" cy="384062"/>
          </a:xfrm>
          <a:prstGeom prst="rect">
            <a:avLst/>
          </a:prstGeom>
        </p:spPr>
      </p:pic>
      <p:graphicFrame>
        <p:nvGraphicFramePr>
          <p:cNvPr id="6" name="Diagram 5"/>
          <p:cNvGraphicFramePr/>
          <p:nvPr>
            <p:extLst>
              <p:ext uri="{D42A27DB-BD31-4B8C-83A1-F6EECF244321}">
                <p14:modId xmlns:p14="http://schemas.microsoft.com/office/powerpoint/2010/main" val="1870060429"/>
              </p:ext>
            </p:extLst>
          </p:nvPr>
        </p:nvGraphicFramePr>
        <p:xfrm>
          <a:off x="3276600" y="287866"/>
          <a:ext cx="8128000" cy="6059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8" name="Group 17"/>
          <p:cNvGrpSpPr/>
          <p:nvPr/>
        </p:nvGrpSpPr>
        <p:grpSpPr>
          <a:xfrm>
            <a:off x="1205702" y="1669676"/>
            <a:ext cx="3965585" cy="3799365"/>
            <a:chOff x="-15977" y="2101476"/>
            <a:chExt cx="3965585" cy="3799365"/>
          </a:xfrm>
        </p:grpSpPr>
        <p:pic>
          <p:nvPicPr>
            <p:cNvPr id="7" name="Picture 6"/>
            <p:cNvPicPr>
              <a:picLocks noChangeAspect="1"/>
            </p:cNvPicPr>
            <p:nvPr/>
          </p:nvPicPr>
          <p:blipFill>
            <a:blip r:embed="rId9"/>
            <a:stretch>
              <a:fillRect/>
            </a:stretch>
          </p:blipFill>
          <p:spPr>
            <a:xfrm>
              <a:off x="-15977" y="2101476"/>
              <a:ext cx="3342290" cy="3342290"/>
            </a:xfrm>
            <a:prstGeom prst="rect">
              <a:avLst/>
            </a:prstGeom>
          </p:spPr>
        </p:pic>
        <p:cxnSp>
          <p:nvCxnSpPr>
            <p:cNvPr id="9" name="Straight Arrow Connector 8"/>
            <p:cNvCxnSpPr/>
            <p:nvPr/>
          </p:nvCxnSpPr>
          <p:spPr>
            <a:xfrm flipV="1">
              <a:off x="2852872" y="3995566"/>
              <a:ext cx="0" cy="7357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47034" y="4731290"/>
              <a:ext cx="1281120" cy="1169551"/>
            </a:xfrm>
            <a:prstGeom prst="rect">
              <a:avLst/>
            </a:prstGeom>
            <a:noFill/>
          </p:spPr>
          <p:txBody>
            <a:bodyPr wrap="none" rtlCol="0">
              <a:spAutoFit/>
            </a:bodyPr>
            <a:lstStyle/>
            <a:p>
              <a:r>
                <a:rPr lang="en-US" sz="1400" dirty="0" smtClean="0"/>
                <a:t>Rare </a:t>
              </a:r>
              <a:r>
                <a:rPr lang="en-US" sz="1400" i="1" dirty="0" smtClean="0"/>
                <a:t>de novo</a:t>
              </a:r>
            </a:p>
            <a:p>
              <a:r>
                <a:rPr lang="en-US" sz="1400" dirty="0" smtClean="0"/>
                <a:t>in </a:t>
              </a:r>
              <a:r>
                <a:rPr lang="en-US" sz="1400" dirty="0" err="1" smtClean="0"/>
                <a:t>signalling</a:t>
              </a:r>
              <a:endParaRPr lang="en-US" sz="1400" dirty="0" smtClean="0"/>
            </a:p>
            <a:p>
              <a:r>
                <a:rPr lang="en-US" sz="1400" dirty="0" smtClean="0"/>
                <a:t>pathway </a:t>
              </a:r>
              <a:r>
                <a:rPr lang="mr-IN" sz="1400" dirty="0" smtClean="0"/>
                <a:t>–</a:t>
              </a:r>
              <a:r>
                <a:rPr lang="en-US" sz="1400" dirty="0" smtClean="0"/>
                <a:t> </a:t>
              </a:r>
            </a:p>
            <a:p>
              <a:r>
                <a:rPr lang="en-US" sz="1400" dirty="0" smtClean="0"/>
                <a:t>Novel T-cell </a:t>
              </a:r>
            </a:p>
            <a:p>
              <a:r>
                <a:rPr lang="en-US" sz="1400" dirty="0" smtClean="0"/>
                <a:t>pop in </a:t>
              </a:r>
              <a:r>
                <a:rPr lang="en-US" sz="1400" dirty="0" err="1" smtClean="0"/>
                <a:t>scRNA</a:t>
              </a:r>
              <a:endParaRPr lang="en-US" sz="1400" dirty="0" smtClean="0"/>
            </a:p>
          </p:txBody>
        </p:sp>
        <p:sp>
          <p:nvSpPr>
            <p:cNvPr id="17" name="Trapezoid 16"/>
            <p:cNvSpPr/>
            <p:nvPr/>
          </p:nvSpPr>
          <p:spPr>
            <a:xfrm rot="5400000">
              <a:off x="2434525" y="3067427"/>
              <a:ext cx="2406869" cy="623297"/>
            </a:xfrm>
            <a:prstGeom prst="trapezoid">
              <a:avLst>
                <a:gd name="adj" fmla="val 170756"/>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7004269" y="1743447"/>
            <a:ext cx="966952" cy="4028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71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14613" y="208941"/>
            <a:ext cx="8253412" cy="1325563"/>
          </a:xfrm>
        </p:spPr>
        <p:txBody>
          <a:bodyPr/>
          <a:lstStyle/>
          <a:p>
            <a:r>
              <a:rPr lang="en-US" dirty="0" smtClean="0"/>
              <a:t>Why WGBS in Rare Disease</a:t>
            </a:r>
            <a:endParaRPr lang="en-US" dirty="0"/>
          </a:p>
        </p:txBody>
      </p:sp>
      <p:pic>
        <p:nvPicPr>
          <p:cNvPr id="5" name="Picture 4"/>
          <p:cNvPicPr>
            <a:picLocks noChangeAspect="1"/>
          </p:cNvPicPr>
          <p:nvPr/>
        </p:nvPicPr>
        <p:blipFill>
          <a:blip r:embed="rId2"/>
          <a:stretch>
            <a:fillRect/>
          </a:stretch>
        </p:blipFill>
        <p:spPr>
          <a:xfrm>
            <a:off x="54934" y="0"/>
            <a:ext cx="2103585" cy="1743447"/>
          </a:xfrm>
          <a:prstGeom prst="rect">
            <a:avLst/>
          </a:prstGeom>
        </p:spPr>
      </p:pic>
      <p:pic>
        <p:nvPicPr>
          <p:cNvPr id="6" name="Picture 5">
            <a:extLst>
              <a:ext uri="{FF2B5EF4-FFF2-40B4-BE49-F238E27FC236}">
                <a16:creationId xmlns="" xmlns:a16="http://schemas.microsoft.com/office/drawing/2014/main" id="{B75797CF-FBB0-2049-98C8-C334C45F159E}"/>
              </a:ext>
            </a:extLst>
          </p:cNvPr>
          <p:cNvPicPr>
            <a:picLocks noChangeAspect="1"/>
          </p:cNvPicPr>
          <p:nvPr/>
        </p:nvPicPr>
        <p:blipFill>
          <a:blip r:embed="rId3"/>
          <a:stretch>
            <a:fillRect/>
          </a:stretch>
        </p:blipFill>
        <p:spPr>
          <a:xfrm>
            <a:off x="197106" y="6231248"/>
            <a:ext cx="1819242" cy="384062"/>
          </a:xfrm>
          <a:prstGeom prst="rect">
            <a:avLst/>
          </a:prstGeom>
        </p:spPr>
      </p:pic>
      <p:sp>
        <p:nvSpPr>
          <p:cNvPr id="7" name="Title 1"/>
          <p:cNvSpPr txBox="1">
            <a:spLocks/>
          </p:cNvSpPr>
          <p:nvPr/>
        </p:nvSpPr>
        <p:spPr>
          <a:xfrm>
            <a:off x="569673" y="2598738"/>
            <a:ext cx="11622327" cy="2514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rgbClr val="0063A6"/>
                </a:solidFill>
                <a:latin typeface="Arial Rounded MT Bold" panose="020F0704030504030204" pitchFamily="34" charset="0"/>
                <a:ea typeface="+mj-ea"/>
                <a:cs typeface="+mj-cs"/>
              </a:defRPr>
            </a:lvl1pPr>
          </a:lstStyle>
          <a:p>
            <a:pPr marL="571500" indent="-571500">
              <a:lnSpc>
                <a:spcPct val="100000"/>
              </a:lnSpc>
              <a:spcAft>
                <a:spcPts val="600"/>
              </a:spcAft>
              <a:buFont typeface="Arial" charset="0"/>
              <a:buChar char="•"/>
            </a:pPr>
            <a:r>
              <a:rPr lang="en-US" sz="2900" dirty="0" smtClean="0">
                <a:solidFill>
                  <a:schemeClr val="tx2"/>
                </a:solidFill>
              </a:rPr>
              <a:t>28M </a:t>
            </a:r>
            <a:r>
              <a:rPr lang="en-US" sz="2900" dirty="0" err="1" smtClean="0">
                <a:solidFill>
                  <a:schemeClr val="tx2"/>
                </a:solidFill>
              </a:rPr>
              <a:t>CpGs</a:t>
            </a:r>
            <a:r>
              <a:rPr lang="en-US" sz="2900" dirty="0" smtClean="0">
                <a:solidFill>
                  <a:schemeClr val="tx2"/>
                </a:solidFill>
              </a:rPr>
              <a:t> with redundant coverage for regulatory elements</a:t>
            </a:r>
          </a:p>
          <a:p>
            <a:pPr marL="571500" indent="-571500">
              <a:lnSpc>
                <a:spcPct val="100000"/>
              </a:lnSpc>
              <a:spcAft>
                <a:spcPts val="600"/>
              </a:spcAft>
              <a:buFont typeface="Arial" charset="0"/>
              <a:buChar char="•"/>
            </a:pPr>
            <a:r>
              <a:rPr lang="en-US" sz="2900" dirty="0" smtClean="0">
                <a:solidFill>
                  <a:schemeClr val="tx2"/>
                </a:solidFill>
              </a:rPr>
              <a:t>Allelic control of methylation variation is pervasive</a:t>
            </a:r>
            <a:r>
              <a:rPr lang="en-US" sz="2900" baseline="30000" dirty="0" smtClean="0">
                <a:solidFill>
                  <a:schemeClr val="tx2"/>
                </a:solidFill>
              </a:rPr>
              <a:t>1</a:t>
            </a:r>
          </a:p>
          <a:p>
            <a:pPr marL="571500" indent="-571500">
              <a:lnSpc>
                <a:spcPct val="100000"/>
              </a:lnSpc>
              <a:spcAft>
                <a:spcPts val="600"/>
              </a:spcAft>
              <a:buFont typeface="Arial" charset="0"/>
              <a:buChar char="•"/>
            </a:pPr>
            <a:r>
              <a:rPr lang="en-US" sz="2900" dirty="0" smtClean="0">
                <a:solidFill>
                  <a:schemeClr val="tx2"/>
                </a:solidFill>
              </a:rPr>
              <a:t>Genetic influence on methylation shows tissue drift</a:t>
            </a:r>
            <a:r>
              <a:rPr lang="en-US" sz="2900" baseline="30000" dirty="0" smtClean="0">
                <a:solidFill>
                  <a:schemeClr val="tx2"/>
                </a:solidFill>
              </a:rPr>
              <a:t>2,3</a:t>
            </a:r>
          </a:p>
          <a:p>
            <a:pPr marL="571500" indent="-571500">
              <a:lnSpc>
                <a:spcPct val="100000"/>
              </a:lnSpc>
              <a:spcAft>
                <a:spcPts val="600"/>
              </a:spcAft>
              <a:buFont typeface="Arial" charset="0"/>
              <a:buChar char="•"/>
            </a:pPr>
            <a:r>
              <a:rPr lang="en-US" sz="2900" dirty="0">
                <a:solidFill>
                  <a:schemeClr val="tx2"/>
                </a:solidFill>
              </a:rPr>
              <a:t>Samples procured in </a:t>
            </a:r>
            <a:r>
              <a:rPr lang="en-US" sz="2900" dirty="0" smtClean="0">
                <a:solidFill>
                  <a:schemeClr val="tx2"/>
                </a:solidFill>
              </a:rPr>
              <a:t>routine diagnostic testing (note! blood from all </a:t>
            </a:r>
            <a:r>
              <a:rPr lang="mr-IN" sz="2900" dirty="0" smtClean="0">
                <a:solidFill>
                  <a:schemeClr val="tx2"/>
                </a:solidFill>
              </a:rPr>
              <a:t>–</a:t>
            </a:r>
            <a:r>
              <a:rPr lang="en-US" sz="2900" dirty="0" smtClean="0">
                <a:solidFill>
                  <a:schemeClr val="tx2"/>
                </a:solidFill>
              </a:rPr>
              <a:t> scavenge of other tissues sporadically)</a:t>
            </a:r>
          </a:p>
          <a:p>
            <a:pPr marL="571500" indent="-571500">
              <a:lnSpc>
                <a:spcPct val="100000"/>
              </a:lnSpc>
              <a:spcAft>
                <a:spcPts val="600"/>
              </a:spcAft>
              <a:buFont typeface="Arial" charset="0"/>
              <a:buChar char="•"/>
            </a:pPr>
            <a:r>
              <a:rPr lang="en-US" sz="2900" dirty="0" smtClean="0">
                <a:solidFill>
                  <a:schemeClr val="tx2"/>
                </a:solidFill>
              </a:rPr>
              <a:t>1</a:t>
            </a:r>
            <a:r>
              <a:rPr lang="en-US" sz="2900" baseline="30000" dirty="0" smtClean="0">
                <a:solidFill>
                  <a:schemeClr val="tx2"/>
                </a:solidFill>
              </a:rPr>
              <a:t>st</a:t>
            </a:r>
            <a:r>
              <a:rPr lang="en-US" sz="2900" dirty="0" smtClean="0">
                <a:solidFill>
                  <a:schemeClr val="tx2"/>
                </a:solidFill>
              </a:rPr>
              <a:t> order effects of rare disease sequence variation described</a:t>
            </a:r>
            <a:r>
              <a:rPr lang="en-US" sz="2900" baseline="30000" dirty="0" smtClean="0">
                <a:solidFill>
                  <a:schemeClr val="tx2"/>
                </a:solidFill>
              </a:rPr>
              <a:t>4</a:t>
            </a:r>
          </a:p>
          <a:p>
            <a:pPr marL="571500" indent="-571500">
              <a:lnSpc>
                <a:spcPct val="100000"/>
              </a:lnSpc>
              <a:spcAft>
                <a:spcPts val="600"/>
              </a:spcAft>
              <a:buFont typeface="Arial" charset="0"/>
              <a:buChar char="•"/>
            </a:pPr>
            <a:r>
              <a:rPr lang="en-US" sz="2900" dirty="0" smtClean="0">
                <a:solidFill>
                  <a:schemeClr val="tx2"/>
                </a:solidFill>
              </a:rPr>
              <a:t>Emerging classification rare disease by methylation arrays</a:t>
            </a:r>
          </a:p>
          <a:p>
            <a:pPr marL="571500" indent="-571500">
              <a:lnSpc>
                <a:spcPct val="100000"/>
              </a:lnSpc>
              <a:spcAft>
                <a:spcPts val="600"/>
              </a:spcAft>
              <a:buFont typeface="Arial" charset="0"/>
              <a:buChar char="•"/>
            </a:pPr>
            <a:endParaRPr lang="en-US" sz="2900" dirty="0">
              <a:solidFill>
                <a:schemeClr val="tx2"/>
              </a:solidFill>
            </a:endParaRPr>
          </a:p>
        </p:txBody>
      </p:sp>
      <p:sp>
        <p:nvSpPr>
          <p:cNvPr id="10" name="TextBox 9"/>
          <p:cNvSpPr txBox="1"/>
          <p:nvPr/>
        </p:nvSpPr>
        <p:spPr>
          <a:xfrm>
            <a:off x="569673" y="5686256"/>
            <a:ext cx="11187678" cy="338554"/>
          </a:xfrm>
          <a:prstGeom prst="rect">
            <a:avLst/>
          </a:prstGeom>
          <a:noFill/>
        </p:spPr>
        <p:txBody>
          <a:bodyPr wrap="none" rtlCol="0">
            <a:spAutoFit/>
          </a:bodyPr>
          <a:lstStyle/>
          <a:p>
            <a:r>
              <a:rPr lang="it-IT" sz="1600" i="1" dirty="0" smtClean="0"/>
              <a:t>1) </a:t>
            </a:r>
            <a:r>
              <a:rPr lang="it-IT" sz="1600" i="1" dirty="0" err="1" smtClean="0"/>
              <a:t>Genome</a:t>
            </a:r>
            <a:r>
              <a:rPr lang="it-IT" sz="1600" i="1" dirty="0" smtClean="0"/>
              <a:t> </a:t>
            </a:r>
            <a:r>
              <a:rPr lang="it-IT" sz="1600" i="1" dirty="0" err="1"/>
              <a:t>Biol</a:t>
            </a:r>
            <a:r>
              <a:rPr lang="it-IT" sz="1600" i="1" dirty="0"/>
              <a:t>. 2017 </a:t>
            </a:r>
            <a:r>
              <a:rPr lang="it-IT" sz="1600" i="1" dirty="0" smtClean="0"/>
              <a:t>18:50. 2) </a:t>
            </a:r>
            <a:r>
              <a:rPr lang="it-IT" sz="1600" i="1" dirty="0" err="1" smtClean="0"/>
              <a:t>Genome</a:t>
            </a:r>
            <a:r>
              <a:rPr lang="it-IT" sz="1600" i="1" dirty="0" smtClean="0"/>
              <a:t> </a:t>
            </a:r>
            <a:r>
              <a:rPr lang="it-IT" sz="1600" i="1" dirty="0" err="1"/>
              <a:t>Biol</a:t>
            </a:r>
            <a:r>
              <a:rPr lang="it-IT" sz="1600" i="1" dirty="0"/>
              <a:t>. 2015 </a:t>
            </a:r>
            <a:r>
              <a:rPr lang="it-IT" sz="1600" i="1" dirty="0" smtClean="0"/>
              <a:t>16:290. 3) </a:t>
            </a:r>
            <a:r>
              <a:rPr lang="it-IT" sz="1600" i="1" dirty="0" err="1" smtClean="0"/>
              <a:t>Nat</a:t>
            </a:r>
            <a:r>
              <a:rPr lang="it-IT" sz="1600" i="1" dirty="0" smtClean="0"/>
              <a:t> </a:t>
            </a:r>
            <a:r>
              <a:rPr lang="it-IT" sz="1600" i="1" dirty="0" err="1"/>
              <a:t>Commun</a:t>
            </a:r>
            <a:r>
              <a:rPr lang="it-IT" sz="1600" i="1" dirty="0"/>
              <a:t>. 2019 </a:t>
            </a:r>
            <a:r>
              <a:rPr lang="it-IT" sz="1600" i="1" dirty="0" smtClean="0"/>
              <a:t>10:1209.</a:t>
            </a:r>
            <a:r>
              <a:rPr lang="fr-FR" sz="1600" i="1" dirty="0"/>
              <a:t> </a:t>
            </a:r>
            <a:r>
              <a:rPr lang="fr-FR" sz="1600" i="1" dirty="0" smtClean="0"/>
              <a:t>4) Nat </a:t>
            </a:r>
            <a:r>
              <a:rPr lang="fr-FR" sz="1600" i="1" dirty="0"/>
              <a:t>Commun. </a:t>
            </a:r>
            <a:r>
              <a:rPr lang="fr-FR" sz="1600" i="1" dirty="0" smtClean="0"/>
              <a:t>2018 9:67</a:t>
            </a:r>
            <a:r>
              <a:rPr lang="fr-FR" sz="1600" i="1" dirty="0"/>
              <a:t>. </a:t>
            </a:r>
            <a:endParaRPr lang="en-US" sz="1600" i="1" dirty="0"/>
          </a:p>
        </p:txBody>
      </p:sp>
    </p:spTree>
    <p:extLst>
      <p:ext uri="{BB962C8B-B14F-4D97-AF65-F5344CB8AC3E}">
        <p14:creationId xmlns:p14="http://schemas.microsoft.com/office/powerpoint/2010/main" val="3261490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86063" y="220389"/>
            <a:ext cx="9272587" cy="1325563"/>
          </a:xfrm>
        </p:spPr>
        <p:txBody>
          <a:bodyPr/>
          <a:lstStyle/>
          <a:p>
            <a:r>
              <a:rPr lang="en-US" dirty="0" smtClean="0"/>
              <a:t>Types of Methylation </a:t>
            </a:r>
            <a:r>
              <a:rPr lang="en-US" dirty="0" smtClean="0">
                <a:latin typeface="Symbol" charset="2"/>
                <a:ea typeface="Symbol" charset="2"/>
                <a:cs typeface="Symbol" charset="2"/>
              </a:rPr>
              <a:t>D</a:t>
            </a:r>
            <a:r>
              <a:rPr lang="en-US" dirty="0" smtClean="0"/>
              <a:t> Examined</a:t>
            </a:r>
            <a:endParaRPr lang="en-US" dirty="0"/>
          </a:p>
        </p:txBody>
      </p:sp>
      <p:pic>
        <p:nvPicPr>
          <p:cNvPr id="5" name="Picture 4"/>
          <p:cNvPicPr>
            <a:picLocks noChangeAspect="1"/>
          </p:cNvPicPr>
          <p:nvPr/>
        </p:nvPicPr>
        <p:blipFill>
          <a:blip r:embed="rId2"/>
          <a:stretch>
            <a:fillRect/>
          </a:stretch>
        </p:blipFill>
        <p:spPr>
          <a:xfrm>
            <a:off x="525314" y="220389"/>
            <a:ext cx="2103585" cy="1743447"/>
          </a:xfrm>
          <a:prstGeom prst="rect">
            <a:avLst/>
          </a:prstGeom>
        </p:spPr>
      </p:pic>
      <p:pic>
        <p:nvPicPr>
          <p:cNvPr id="6" name="Picture 5">
            <a:extLst>
              <a:ext uri="{FF2B5EF4-FFF2-40B4-BE49-F238E27FC236}">
                <a16:creationId xmlns="" xmlns:a16="http://schemas.microsoft.com/office/drawing/2014/main" id="{B75797CF-FBB0-2049-98C8-C334C45F159E}"/>
              </a:ext>
            </a:extLst>
          </p:cNvPr>
          <p:cNvPicPr>
            <a:picLocks noChangeAspect="1"/>
          </p:cNvPicPr>
          <p:nvPr/>
        </p:nvPicPr>
        <p:blipFill>
          <a:blip r:embed="rId3"/>
          <a:stretch>
            <a:fillRect/>
          </a:stretch>
        </p:blipFill>
        <p:spPr>
          <a:xfrm>
            <a:off x="197106" y="6231248"/>
            <a:ext cx="1819242" cy="384062"/>
          </a:xfrm>
          <a:prstGeom prst="rect">
            <a:avLst/>
          </a:prstGeom>
        </p:spPr>
      </p:pic>
      <p:cxnSp>
        <p:nvCxnSpPr>
          <p:cNvPr id="7" name="Straight Connector 6">
            <a:extLst>
              <a:ext uri="{FF2B5EF4-FFF2-40B4-BE49-F238E27FC236}">
                <a16:creationId xmlns:a16="http://schemas.microsoft.com/office/drawing/2014/main" xmlns="" id="{238E5C58-1B53-474D-8388-8633B9C121A9}"/>
              </a:ext>
            </a:extLst>
          </p:cNvPr>
          <p:cNvCxnSpPr/>
          <p:nvPr/>
        </p:nvCxnSpPr>
        <p:spPr>
          <a:xfrm flipV="1">
            <a:off x="3336843" y="1523826"/>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xmlns="" id="{1131822E-482A-BD44-B0F2-772C3E173053}"/>
              </a:ext>
            </a:extLst>
          </p:cNvPr>
          <p:cNvSpPr/>
          <p:nvPr/>
        </p:nvSpPr>
        <p:spPr>
          <a:xfrm>
            <a:off x="3265403" y="1523826"/>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xmlns="" id="{333F3F05-7565-3A42-8FAD-C447E8CDEA92}"/>
              </a:ext>
            </a:extLst>
          </p:cNvPr>
          <p:cNvCxnSpPr/>
          <p:nvPr/>
        </p:nvCxnSpPr>
        <p:spPr>
          <a:xfrm flipV="1">
            <a:off x="3489243" y="1523826"/>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6C66B857-B263-2D4C-96AC-9AC2E728D392}"/>
              </a:ext>
            </a:extLst>
          </p:cNvPr>
          <p:cNvSpPr/>
          <p:nvPr/>
        </p:nvSpPr>
        <p:spPr>
          <a:xfrm>
            <a:off x="3417803" y="1523826"/>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xmlns="" id="{3874CAA7-25AA-1E43-9FED-B21A3CA00CF7}"/>
              </a:ext>
            </a:extLst>
          </p:cNvPr>
          <p:cNvCxnSpPr/>
          <p:nvPr/>
        </p:nvCxnSpPr>
        <p:spPr>
          <a:xfrm flipV="1">
            <a:off x="3641643" y="1523826"/>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4739E0B9-B3D5-A54C-9FBD-81AAAD48709F}"/>
              </a:ext>
            </a:extLst>
          </p:cNvPr>
          <p:cNvSpPr/>
          <p:nvPr/>
        </p:nvSpPr>
        <p:spPr>
          <a:xfrm>
            <a:off x="3570203" y="1523826"/>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xmlns="" id="{41A3D05A-DCAB-8D45-A46B-9CCA5FA9A8B5}"/>
              </a:ext>
            </a:extLst>
          </p:cNvPr>
          <p:cNvCxnSpPr/>
          <p:nvPr/>
        </p:nvCxnSpPr>
        <p:spPr>
          <a:xfrm flipV="1">
            <a:off x="3794043" y="1523826"/>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A5C64FBB-393A-0E49-B093-809BBA8AA773}"/>
              </a:ext>
            </a:extLst>
          </p:cNvPr>
          <p:cNvSpPr/>
          <p:nvPr/>
        </p:nvSpPr>
        <p:spPr>
          <a:xfrm>
            <a:off x="3722603" y="1523826"/>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D0F0CDAC-70BB-CD42-9ACC-A45AE302C1C4}"/>
              </a:ext>
            </a:extLst>
          </p:cNvPr>
          <p:cNvCxnSpPr/>
          <p:nvPr/>
        </p:nvCxnSpPr>
        <p:spPr>
          <a:xfrm>
            <a:off x="2757487" y="1738139"/>
            <a:ext cx="1628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238E5C58-1B53-474D-8388-8633B9C121A9}"/>
              </a:ext>
            </a:extLst>
          </p:cNvPr>
          <p:cNvCxnSpPr/>
          <p:nvPr/>
        </p:nvCxnSpPr>
        <p:spPr>
          <a:xfrm flipV="1">
            <a:off x="3374939" y="1704802"/>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xmlns="" id="{1131822E-482A-BD44-B0F2-772C3E173053}"/>
              </a:ext>
            </a:extLst>
          </p:cNvPr>
          <p:cNvSpPr/>
          <p:nvPr/>
        </p:nvSpPr>
        <p:spPr>
          <a:xfrm>
            <a:off x="3303499" y="1704802"/>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xmlns="" id="{333F3F05-7565-3A42-8FAD-C447E8CDEA92}"/>
              </a:ext>
            </a:extLst>
          </p:cNvPr>
          <p:cNvCxnSpPr/>
          <p:nvPr/>
        </p:nvCxnSpPr>
        <p:spPr>
          <a:xfrm flipV="1">
            <a:off x="3527339" y="1704802"/>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xmlns="" id="{6C66B857-B263-2D4C-96AC-9AC2E728D392}"/>
              </a:ext>
            </a:extLst>
          </p:cNvPr>
          <p:cNvSpPr/>
          <p:nvPr/>
        </p:nvSpPr>
        <p:spPr>
          <a:xfrm>
            <a:off x="3455899" y="1704802"/>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xmlns="" id="{3874CAA7-25AA-1E43-9FED-B21A3CA00CF7}"/>
              </a:ext>
            </a:extLst>
          </p:cNvPr>
          <p:cNvCxnSpPr/>
          <p:nvPr/>
        </p:nvCxnSpPr>
        <p:spPr>
          <a:xfrm flipV="1">
            <a:off x="3679739" y="1704802"/>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xmlns="" id="{4739E0B9-B3D5-A54C-9FBD-81AAAD48709F}"/>
              </a:ext>
            </a:extLst>
          </p:cNvPr>
          <p:cNvSpPr/>
          <p:nvPr/>
        </p:nvSpPr>
        <p:spPr>
          <a:xfrm>
            <a:off x="3608299" y="1704802"/>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xmlns="" id="{41A3D05A-DCAB-8D45-A46B-9CCA5FA9A8B5}"/>
              </a:ext>
            </a:extLst>
          </p:cNvPr>
          <p:cNvCxnSpPr/>
          <p:nvPr/>
        </p:nvCxnSpPr>
        <p:spPr>
          <a:xfrm flipV="1">
            <a:off x="3832139" y="1704802"/>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xmlns="" id="{A5C64FBB-393A-0E49-B093-809BBA8AA773}"/>
              </a:ext>
            </a:extLst>
          </p:cNvPr>
          <p:cNvSpPr/>
          <p:nvPr/>
        </p:nvSpPr>
        <p:spPr>
          <a:xfrm>
            <a:off x="3760699" y="1704802"/>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xmlns="" id="{D0F0CDAC-70BB-CD42-9ACC-A45AE302C1C4}"/>
              </a:ext>
            </a:extLst>
          </p:cNvPr>
          <p:cNvCxnSpPr/>
          <p:nvPr/>
        </p:nvCxnSpPr>
        <p:spPr>
          <a:xfrm>
            <a:off x="2824159" y="1919115"/>
            <a:ext cx="1628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238E5C58-1B53-474D-8388-8633B9C121A9}"/>
              </a:ext>
            </a:extLst>
          </p:cNvPr>
          <p:cNvCxnSpPr/>
          <p:nvPr/>
        </p:nvCxnSpPr>
        <p:spPr>
          <a:xfrm flipV="1">
            <a:off x="3413037" y="1857202"/>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xmlns="" id="{1131822E-482A-BD44-B0F2-772C3E173053}"/>
              </a:ext>
            </a:extLst>
          </p:cNvPr>
          <p:cNvSpPr/>
          <p:nvPr/>
        </p:nvSpPr>
        <p:spPr>
          <a:xfrm>
            <a:off x="3341597" y="1857202"/>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xmlns="" id="{333F3F05-7565-3A42-8FAD-C447E8CDEA92}"/>
              </a:ext>
            </a:extLst>
          </p:cNvPr>
          <p:cNvCxnSpPr/>
          <p:nvPr/>
        </p:nvCxnSpPr>
        <p:spPr>
          <a:xfrm flipV="1">
            <a:off x="3565437" y="1857202"/>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xmlns="" id="{6C66B857-B263-2D4C-96AC-9AC2E728D392}"/>
              </a:ext>
            </a:extLst>
          </p:cNvPr>
          <p:cNvSpPr/>
          <p:nvPr/>
        </p:nvSpPr>
        <p:spPr>
          <a:xfrm>
            <a:off x="3493997" y="1857202"/>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xmlns="" id="{3874CAA7-25AA-1E43-9FED-B21A3CA00CF7}"/>
              </a:ext>
            </a:extLst>
          </p:cNvPr>
          <p:cNvCxnSpPr/>
          <p:nvPr/>
        </p:nvCxnSpPr>
        <p:spPr>
          <a:xfrm flipV="1">
            <a:off x="3717837" y="1857202"/>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xmlns="" id="{4739E0B9-B3D5-A54C-9FBD-81AAAD48709F}"/>
              </a:ext>
            </a:extLst>
          </p:cNvPr>
          <p:cNvSpPr/>
          <p:nvPr/>
        </p:nvSpPr>
        <p:spPr>
          <a:xfrm>
            <a:off x="3646397" y="1857202"/>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xmlns="" id="{41A3D05A-DCAB-8D45-A46B-9CCA5FA9A8B5}"/>
              </a:ext>
            </a:extLst>
          </p:cNvPr>
          <p:cNvCxnSpPr/>
          <p:nvPr/>
        </p:nvCxnSpPr>
        <p:spPr>
          <a:xfrm flipV="1">
            <a:off x="3870237" y="1857202"/>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xmlns="" id="{A5C64FBB-393A-0E49-B093-809BBA8AA773}"/>
              </a:ext>
            </a:extLst>
          </p:cNvPr>
          <p:cNvSpPr/>
          <p:nvPr/>
        </p:nvSpPr>
        <p:spPr>
          <a:xfrm>
            <a:off x="3798797" y="1857202"/>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xmlns="" id="{D0F0CDAC-70BB-CD42-9ACC-A45AE302C1C4}"/>
              </a:ext>
            </a:extLst>
          </p:cNvPr>
          <p:cNvCxnSpPr/>
          <p:nvPr/>
        </p:nvCxnSpPr>
        <p:spPr>
          <a:xfrm>
            <a:off x="2862257" y="2071515"/>
            <a:ext cx="1628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238E5C58-1B53-474D-8388-8633B9C121A9}"/>
              </a:ext>
            </a:extLst>
          </p:cNvPr>
          <p:cNvCxnSpPr/>
          <p:nvPr/>
        </p:nvCxnSpPr>
        <p:spPr>
          <a:xfrm flipV="1">
            <a:off x="3479709" y="2009602"/>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xmlns="" id="{1131822E-482A-BD44-B0F2-772C3E173053}"/>
              </a:ext>
            </a:extLst>
          </p:cNvPr>
          <p:cNvSpPr/>
          <p:nvPr/>
        </p:nvSpPr>
        <p:spPr>
          <a:xfrm>
            <a:off x="3408269" y="2009602"/>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xmlns="" id="{333F3F05-7565-3A42-8FAD-C447E8CDEA92}"/>
              </a:ext>
            </a:extLst>
          </p:cNvPr>
          <p:cNvCxnSpPr/>
          <p:nvPr/>
        </p:nvCxnSpPr>
        <p:spPr>
          <a:xfrm flipV="1">
            <a:off x="3632109" y="2009602"/>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xmlns="" id="{6C66B857-B263-2D4C-96AC-9AC2E728D392}"/>
              </a:ext>
            </a:extLst>
          </p:cNvPr>
          <p:cNvSpPr/>
          <p:nvPr/>
        </p:nvSpPr>
        <p:spPr>
          <a:xfrm>
            <a:off x="3560669" y="2009602"/>
            <a:ext cx="157163" cy="1143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xmlns="" id="{3874CAA7-25AA-1E43-9FED-B21A3CA00CF7}"/>
              </a:ext>
            </a:extLst>
          </p:cNvPr>
          <p:cNvCxnSpPr/>
          <p:nvPr/>
        </p:nvCxnSpPr>
        <p:spPr>
          <a:xfrm flipV="1">
            <a:off x="3784509" y="2009602"/>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xmlns="" id="{4739E0B9-B3D5-A54C-9FBD-81AAAD48709F}"/>
              </a:ext>
            </a:extLst>
          </p:cNvPr>
          <p:cNvSpPr/>
          <p:nvPr/>
        </p:nvSpPr>
        <p:spPr>
          <a:xfrm>
            <a:off x="3713069" y="2009602"/>
            <a:ext cx="157163" cy="1143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xmlns="" id="{41A3D05A-DCAB-8D45-A46B-9CCA5FA9A8B5}"/>
              </a:ext>
            </a:extLst>
          </p:cNvPr>
          <p:cNvCxnSpPr/>
          <p:nvPr/>
        </p:nvCxnSpPr>
        <p:spPr>
          <a:xfrm flipV="1">
            <a:off x="3936909" y="2009602"/>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xmlns="" id="{A5C64FBB-393A-0E49-B093-809BBA8AA773}"/>
              </a:ext>
            </a:extLst>
          </p:cNvPr>
          <p:cNvSpPr/>
          <p:nvPr/>
        </p:nvSpPr>
        <p:spPr>
          <a:xfrm>
            <a:off x="3865469" y="2009602"/>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xmlns="" id="{D0F0CDAC-70BB-CD42-9ACC-A45AE302C1C4}"/>
              </a:ext>
            </a:extLst>
          </p:cNvPr>
          <p:cNvCxnSpPr/>
          <p:nvPr/>
        </p:nvCxnSpPr>
        <p:spPr>
          <a:xfrm>
            <a:off x="2928929" y="2223915"/>
            <a:ext cx="1628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238E5C58-1B53-474D-8388-8633B9C121A9}"/>
              </a:ext>
            </a:extLst>
          </p:cNvPr>
          <p:cNvCxnSpPr/>
          <p:nvPr/>
        </p:nvCxnSpPr>
        <p:spPr>
          <a:xfrm flipV="1">
            <a:off x="3560669" y="219057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xmlns="" id="{1131822E-482A-BD44-B0F2-772C3E173053}"/>
              </a:ext>
            </a:extLst>
          </p:cNvPr>
          <p:cNvSpPr/>
          <p:nvPr/>
        </p:nvSpPr>
        <p:spPr>
          <a:xfrm>
            <a:off x="3489229" y="2190578"/>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xmlns="" id="{333F3F05-7565-3A42-8FAD-C447E8CDEA92}"/>
              </a:ext>
            </a:extLst>
          </p:cNvPr>
          <p:cNvCxnSpPr/>
          <p:nvPr/>
        </p:nvCxnSpPr>
        <p:spPr>
          <a:xfrm flipV="1">
            <a:off x="3713069" y="219057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xmlns="" id="{6C66B857-B263-2D4C-96AC-9AC2E728D392}"/>
              </a:ext>
            </a:extLst>
          </p:cNvPr>
          <p:cNvSpPr/>
          <p:nvPr/>
        </p:nvSpPr>
        <p:spPr>
          <a:xfrm>
            <a:off x="3641629" y="2190578"/>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xmlns="" id="{3874CAA7-25AA-1E43-9FED-B21A3CA00CF7}"/>
              </a:ext>
            </a:extLst>
          </p:cNvPr>
          <p:cNvCxnSpPr/>
          <p:nvPr/>
        </p:nvCxnSpPr>
        <p:spPr>
          <a:xfrm flipV="1">
            <a:off x="3865469" y="219057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xmlns="" id="{4739E0B9-B3D5-A54C-9FBD-81AAAD48709F}"/>
              </a:ext>
            </a:extLst>
          </p:cNvPr>
          <p:cNvSpPr/>
          <p:nvPr/>
        </p:nvSpPr>
        <p:spPr>
          <a:xfrm>
            <a:off x="3794029" y="2190578"/>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xmlns="" id="{41A3D05A-DCAB-8D45-A46B-9CCA5FA9A8B5}"/>
              </a:ext>
            </a:extLst>
          </p:cNvPr>
          <p:cNvCxnSpPr/>
          <p:nvPr/>
        </p:nvCxnSpPr>
        <p:spPr>
          <a:xfrm flipV="1">
            <a:off x="4017869" y="219057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xmlns="" id="{A5C64FBB-393A-0E49-B093-809BBA8AA773}"/>
              </a:ext>
            </a:extLst>
          </p:cNvPr>
          <p:cNvSpPr/>
          <p:nvPr/>
        </p:nvSpPr>
        <p:spPr>
          <a:xfrm>
            <a:off x="3946429" y="2190578"/>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xmlns="" id="{D0F0CDAC-70BB-CD42-9ACC-A45AE302C1C4}"/>
              </a:ext>
            </a:extLst>
          </p:cNvPr>
          <p:cNvCxnSpPr/>
          <p:nvPr/>
        </p:nvCxnSpPr>
        <p:spPr>
          <a:xfrm>
            <a:off x="3009889" y="2404891"/>
            <a:ext cx="1628775" cy="0"/>
          </a:xfrm>
          <a:prstGeom prst="line">
            <a:avLst/>
          </a:prstGeom>
        </p:spPr>
        <p:style>
          <a:lnRef idx="1">
            <a:schemeClr val="accent1"/>
          </a:lnRef>
          <a:fillRef idx="0">
            <a:schemeClr val="accent1"/>
          </a:fillRef>
          <a:effectRef idx="0">
            <a:schemeClr val="accent1"/>
          </a:effectRef>
          <a:fontRef idx="minor">
            <a:schemeClr val="tx1"/>
          </a:fontRef>
        </p:style>
      </p:cxnSp>
      <p:sp>
        <p:nvSpPr>
          <p:cNvPr id="76" name="Title 1"/>
          <p:cNvSpPr txBox="1">
            <a:spLocks/>
          </p:cNvSpPr>
          <p:nvPr/>
        </p:nvSpPr>
        <p:spPr>
          <a:xfrm>
            <a:off x="5018055" y="2627758"/>
            <a:ext cx="7291387" cy="25081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rgbClr val="0063A6"/>
                </a:solidFill>
                <a:latin typeface="Arial Rounded MT Bold" panose="020F0704030504030204" pitchFamily="34" charset="0"/>
                <a:ea typeface="+mj-ea"/>
                <a:cs typeface="+mj-cs"/>
              </a:defRPr>
            </a:lvl1pPr>
          </a:lstStyle>
          <a:p>
            <a:pPr marL="571500" indent="-571500">
              <a:lnSpc>
                <a:spcPct val="100000"/>
              </a:lnSpc>
              <a:spcAft>
                <a:spcPts val="600"/>
              </a:spcAft>
              <a:buFont typeface="Arial" charset="0"/>
              <a:buChar char="•"/>
            </a:pPr>
            <a:r>
              <a:rPr lang="en-US" sz="2800" dirty="0" smtClean="0">
                <a:solidFill>
                  <a:schemeClr val="tx2"/>
                </a:solidFill>
              </a:rPr>
              <a:t>Extreme &amp; rare methylation difference in population z-score</a:t>
            </a:r>
            <a:endParaRPr lang="en-US" sz="200" dirty="0" smtClean="0">
              <a:solidFill>
                <a:schemeClr val="tx2"/>
              </a:solidFill>
            </a:endParaRPr>
          </a:p>
          <a:p>
            <a:pPr marL="1028700" lvl="1" indent="-571500">
              <a:spcAft>
                <a:spcPts val="600"/>
              </a:spcAft>
              <a:buFont typeface="Arial" charset="0"/>
              <a:buChar char="•"/>
            </a:pPr>
            <a:r>
              <a:rPr lang="en-US" sz="200" dirty="0">
                <a:solidFill>
                  <a:schemeClr val="tx2"/>
                </a:solidFill>
              </a:rPr>
              <a:t>:</a:t>
            </a:r>
            <a:endParaRPr lang="en-US" sz="200" dirty="0" smtClean="0">
              <a:solidFill>
                <a:schemeClr val="tx2"/>
              </a:solidFill>
            </a:endParaRPr>
          </a:p>
          <a:p>
            <a:pPr marL="571500" indent="-571500">
              <a:lnSpc>
                <a:spcPct val="100000"/>
              </a:lnSpc>
              <a:spcAft>
                <a:spcPts val="600"/>
              </a:spcAft>
              <a:buFont typeface="Arial" charset="0"/>
              <a:buChar char="•"/>
            </a:pPr>
            <a:endParaRPr lang="en-US" sz="200" dirty="0" smtClean="0">
              <a:solidFill>
                <a:schemeClr val="tx2"/>
              </a:solidFill>
            </a:endParaRPr>
          </a:p>
          <a:p>
            <a:pPr marL="571500" indent="-571500">
              <a:lnSpc>
                <a:spcPct val="100000"/>
              </a:lnSpc>
              <a:spcAft>
                <a:spcPts val="600"/>
              </a:spcAft>
              <a:buFont typeface="Arial" charset="0"/>
              <a:buChar char="•"/>
            </a:pPr>
            <a:endParaRPr lang="en-US" sz="2800" dirty="0" smtClean="0">
              <a:solidFill>
                <a:schemeClr val="tx2"/>
              </a:solidFill>
            </a:endParaRPr>
          </a:p>
          <a:p>
            <a:pPr marL="571500" indent="-571500">
              <a:lnSpc>
                <a:spcPct val="100000"/>
              </a:lnSpc>
              <a:spcAft>
                <a:spcPts val="600"/>
              </a:spcAft>
              <a:buFont typeface="Arial" charset="0"/>
              <a:buChar char="•"/>
            </a:pPr>
            <a:r>
              <a:rPr lang="en-US" sz="2800" dirty="0" smtClean="0">
                <a:solidFill>
                  <a:schemeClr val="tx2"/>
                </a:solidFill>
              </a:rPr>
              <a:t>Extreme and rare allele-specific changes within individual</a:t>
            </a:r>
          </a:p>
          <a:p>
            <a:pPr marL="571500" indent="-571500">
              <a:lnSpc>
                <a:spcPct val="100000"/>
              </a:lnSpc>
              <a:spcAft>
                <a:spcPts val="600"/>
              </a:spcAft>
              <a:buFont typeface="Arial" charset="0"/>
              <a:buChar char="•"/>
            </a:pPr>
            <a:endParaRPr lang="en-US" sz="2800" dirty="0" smtClean="0">
              <a:solidFill>
                <a:schemeClr val="tx2"/>
              </a:solidFill>
            </a:endParaRPr>
          </a:p>
          <a:p>
            <a:pPr marL="571500" indent="-571500">
              <a:lnSpc>
                <a:spcPct val="100000"/>
              </a:lnSpc>
              <a:spcAft>
                <a:spcPts val="600"/>
              </a:spcAft>
              <a:buFont typeface="Arial" charset="0"/>
              <a:buChar char="•"/>
            </a:pPr>
            <a:endParaRPr lang="en-US" sz="2800" dirty="0">
              <a:solidFill>
                <a:schemeClr val="tx2"/>
              </a:solidFill>
            </a:endParaRPr>
          </a:p>
          <a:p>
            <a:pPr marL="571500" indent="-571500">
              <a:lnSpc>
                <a:spcPct val="100000"/>
              </a:lnSpc>
              <a:spcAft>
                <a:spcPts val="600"/>
              </a:spcAft>
              <a:buFont typeface="Arial" charset="0"/>
              <a:buChar char="•"/>
            </a:pPr>
            <a:r>
              <a:rPr lang="en-US" sz="2800" dirty="0" smtClean="0">
                <a:solidFill>
                  <a:schemeClr val="tx2"/>
                </a:solidFill>
              </a:rPr>
              <a:t>Loss of methylation coordination</a:t>
            </a:r>
            <a:endParaRPr lang="en-US" sz="2800" dirty="0">
              <a:solidFill>
                <a:schemeClr val="tx2"/>
              </a:solidFill>
            </a:endParaRPr>
          </a:p>
        </p:txBody>
      </p:sp>
      <p:grpSp>
        <p:nvGrpSpPr>
          <p:cNvPr id="87" name="Group 86"/>
          <p:cNvGrpSpPr/>
          <p:nvPr/>
        </p:nvGrpSpPr>
        <p:grpSpPr>
          <a:xfrm>
            <a:off x="1949450" y="3232150"/>
            <a:ext cx="2905114" cy="596189"/>
            <a:chOff x="3009889" y="2901878"/>
            <a:chExt cx="1628775" cy="214313"/>
          </a:xfrm>
        </p:grpSpPr>
        <p:cxnSp>
          <p:nvCxnSpPr>
            <p:cNvPr id="88" name="Straight Connector 87">
              <a:extLst>
                <a:ext uri="{FF2B5EF4-FFF2-40B4-BE49-F238E27FC236}">
                  <a16:creationId xmlns:a16="http://schemas.microsoft.com/office/drawing/2014/main" xmlns="" id="{238E5C58-1B53-474D-8388-8633B9C121A9}"/>
                </a:ext>
              </a:extLst>
            </p:cNvPr>
            <p:cNvCxnSpPr/>
            <p:nvPr/>
          </p:nvCxnSpPr>
          <p:spPr>
            <a:xfrm flipV="1">
              <a:off x="3560669" y="290187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xmlns="" id="{1131822E-482A-BD44-B0F2-772C3E173053}"/>
                </a:ext>
              </a:extLst>
            </p:cNvPr>
            <p:cNvSpPr/>
            <p:nvPr/>
          </p:nvSpPr>
          <p:spPr>
            <a:xfrm>
              <a:off x="3489229" y="2901878"/>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xmlns="" id="{333F3F05-7565-3A42-8FAD-C447E8CDEA92}"/>
                </a:ext>
              </a:extLst>
            </p:cNvPr>
            <p:cNvCxnSpPr/>
            <p:nvPr/>
          </p:nvCxnSpPr>
          <p:spPr>
            <a:xfrm flipV="1">
              <a:off x="3713069" y="290187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xmlns="" id="{6C66B857-B263-2D4C-96AC-9AC2E728D392}"/>
                </a:ext>
              </a:extLst>
            </p:cNvPr>
            <p:cNvSpPr/>
            <p:nvPr/>
          </p:nvSpPr>
          <p:spPr>
            <a:xfrm>
              <a:off x="3641629" y="2901878"/>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xmlns="" id="{3874CAA7-25AA-1E43-9FED-B21A3CA00CF7}"/>
                </a:ext>
              </a:extLst>
            </p:cNvPr>
            <p:cNvCxnSpPr/>
            <p:nvPr/>
          </p:nvCxnSpPr>
          <p:spPr>
            <a:xfrm flipV="1">
              <a:off x="3865469" y="290187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xmlns="" id="{4739E0B9-B3D5-A54C-9FBD-81AAAD48709F}"/>
                </a:ext>
              </a:extLst>
            </p:cNvPr>
            <p:cNvSpPr/>
            <p:nvPr/>
          </p:nvSpPr>
          <p:spPr>
            <a:xfrm>
              <a:off x="3794029" y="2901878"/>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a:extLst>
                <a:ext uri="{FF2B5EF4-FFF2-40B4-BE49-F238E27FC236}">
                  <a16:creationId xmlns:a16="http://schemas.microsoft.com/office/drawing/2014/main" xmlns="" id="{41A3D05A-DCAB-8D45-A46B-9CCA5FA9A8B5}"/>
                </a:ext>
              </a:extLst>
            </p:cNvPr>
            <p:cNvCxnSpPr/>
            <p:nvPr/>
          </p:nvCxnSpPr>
          <p:spPr>
            <a:xfrm flipV="1">
              <a:off x="4017869" y="290187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xmlns="" id="{A5C64FBB-393A-0E49-B093-809BBA8AA773}"/>
                </a:ext>
              </a:extLst>
            </p:cNvPr>
            <p:cNvSpPr/>
            <p:nvPr/>
          </p:nvSpPr>
          <p:spPr>
            <a:xfrm>
              <a:off x="3946429" y="2901878"/>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a:extLst>
                <a:ext uri="{FF2B5EF4-FFF2-40B4-BE49-F238E27FC236}">
                  <a16:creationId xmlns:a16="http://schemas.microsoft.com/office/drawing/2014/main" xmlns="" id="{D0F0CDAC-70BB-CD42-9ACC-A45AE302C1C4}"/>
                </a:ext>
              </a:extLst>
            </p:cNvPr>
            <p:cNvCxnSpPr/>
            <p:nvPr/>
          </p:nvCxnSpPr>
          <p:spPr>
            <a:xfrm>
              <a:off x="3009889" y="3116191"/>
              <a:ext cx="162877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rot="10800000">
            <a:off x="1820779" y="3826329"/>
            <a:ext cx="2905114" cy="596189"/>
            <a:chOff x="3009889" y="2901878"/>
            <a:chExt cx="1628775" cy="214313"/>
          </a:xfrm>
        </p:grpSpPr>
        <p:cxnSp>
          <p:nvCxnSpPr>
            <p:cNvPr id="98" name="Straight Connector 97">
              <a:extLst>
                <a:ext uri="{FF2B5EF4-FFF2-40B4-BE49-F238E27FC236}">
                  <a16:creationId xmlns:a16="http://schemas.microsoft.com/office/drawing/2014/main" xmlns="" id="{238E5C58-1B53-474D-8388-8633B9C121A9}"/>
                </a:ext>
              </a:extLst>
            </p:cNvPr>
            <p:cNvCxnSpPr/>
            <p:nvPr/>
          </p:nvCxnSpPr>
          <p:spPr>
            <a:xfrm flipV="1">
              <a:off x="3560669" y="290187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xmlns="" id="{1131822E-482A-BD44-B0F2-772C3E173053}"/>
                </a:ext>
              </a:extLst>
            </p:cNvPr>
            <p:cNvSpPr/>
            <p:nvPr/>
          </p:nvSpPr>
          <p:spPr>
            <a:xfrm>
              <a:off x="3489229" y="2901878"/>
              <a:ext cx="157163" cy="1143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Connector 99">
              <a:extLst>
                <a:ext uri="{FF2B5EF4-FFF2-40B4-BE49-F238E27FC236}">
                  <a16:creationId xmlns:a16="http://schemas.microsoft.com/office/drawing/2014/main" xmlns="" id="{333F3F05-7565-3A42-8FAD-C447E8CDEA92}"/>
                </a:ext>
              </a:extLst>
            </p:cNvPr>
            <p:cNvCxnSpPr/>
            <p:nvPr/>
          </p:nvCxnSpPr>
          <p:spPr>
            <a:xfrm flipV="1">
              <a:off x="3713069" y="290187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xmlns="" id="{6C66B857-B263-2D4C-96AC-9AC2E728D392}"/>
                </a:ext>
              </a:extLst>
            </p:cNvPr>
            <p:cNvSpPr/>
            <p:nvPr/>
          </p:nvSpPr>
          <p:spPr>
            <a:xfrm>
              <a:off x="3641629" y="2901878"/>
              <a:ext cx="157163" cy="1143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xmlns="" id="{3874CAA7-25AA-1E43-9FED-B21A3CA00CF7}"/>
                </a:ext>
              </a:extLst>
            </p:cNvPr>
            <p:cNvCxnSpPr/>
            <p:nvPr/>
          </p:nvCxnSpPr>
          <p:spPr>
            <a:xfrm flipV="1">
              <a:off x="3865469" y="290187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xmlns="" id="{4739E0B9-B3D5-A54C-9FBD-81AAAD48709F}"/>
                </a:ext>
              </a:extLst>
            </p:cNvPr>
            <p:cNvSpPr/>
            <p:nvPr/>
          </p:nvSpPr>
          <p:spPr>
            <a:xfrm>
              <a:off x="3794029" y="2901878"/>
              <a:ext cx="157163" cy="1143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a:extLst>
                <a:ext uri="{FF2B5EF4-FFF2-40B4-BE49-F238E27FC236}">
                  <a16:creationId xmlns:a16="http://schemas.microsoft.com/office/drawing/2014/main" xmlns="" id="{41A3D05A-DCAB-8D45-A46B-9CCA5FA9A8B5}"/>
                </a:ext>
              </a:extLst>
            </p:cNvPr>
            <p:cNvCxnSpPr/>
            <p:nvPr/>
          </p:nvCxnSpPr>
          <p:spPr>
            <a:xfrm flipV="1">
              <a:off x="4017869" y="290187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xmlns="" id="{A5C64FBB-393A-0E49-B093-809BBA8AA773}"/>
                </a:ext>
              </a:extLst>
            </p:cNvPr>
            <p:cNvSpPr/>
            <p:nvPr/>
          </p:nvSpPr>
          <p:spPr>
            <a:xfrm>
              <a:off x="3946429" y="2901878"/>
              <a:ext cx="157163" cy="1143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xmlns="" id="{D0F0CDAC-70BB-CD42-9ACC-A45AE302C1C4}"/>
                </a:ext>
              </a:extLst>
            </p:cNvPr>
            <p:cNvCxnSpPr/>
            <p:nvPr/>
          </p:nvCxnSpPr>
          <p:spPr>
            <a:xfrm>
              <a:off x="3009889" y="3116191"/>
              <a:ext cx="162877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7" name="TextBox 106"/>
          <p:cNvSpPr txBox="1"/>
          <p:nvPr/>
        </p:nvSpPr>
        <p:spPr>
          <a:xfrm>
            <a:off x="4182969" y="3505667"/>
            <a:ext cx="667940" cy="646331"/>
          </a:xfrm>
          <a:prstGeom prst="rect">
            <a:avLst/>
          </a:prstGeom>
          <a:noFill/>
        </p:spPr>
        <p:txBody>
          <a:bodyPr wrap="none" rtlCol="0">
            <a:spAutoFit/>
          </a:bodyPr>
          <a:lstStyle/>
          <a:p>
            <a:r>
              <a:rPr lang="en-US" dirty="0" smtClean="0">
                <a:solidFill>
                  <a:schemeClr val="tx2"/>
                </a:solidFill>
                <a:latin typeface="Arial Rounded MT Bold" charset="0"/>
                <a:ea typeface="Arial Rounded MT Bold" charset="0"/>
                <a:cs typeface="Arial Rounded MT Bold" charset="0"/>
              </a:rPr>
              <a:t>MAT</a:t>
            </a:r>
          </a:p>
          <a:p>
            <a:r>
              <a:rPr lang="en-US" dirty="0" smtClean="0">
                <a:solidFill>
                  <a:schemeClr val="tx2"/>
                </a:solidFill>
                <a:latin typeface="Arial Rounded MT Bold" charset="0"/>
                <a:ea typeface="Arial Rounded MT Bold" charset="0"/>
                <a:cs typeface="Arial Rounded MT Bold" charset="0"/>
              </a:rPr>
              <a:t>PAT</a:t>
            </a:r>
            <a:endParaRPr lang="en-US" dirty="0">
              <a:solidFill>
                <a:schemeClr val="tx2"/>
              </a:solidFill>
              <a:latin typeface="Arial Rounded MT Bold" charset="0"/>
              <a:ea typeface="Arial Rounded MT Bold" charset="0"/>
              <a:cs typeface="Arial Rounded MT Bold" charset="0"/>
            </a:endParaRPr>
          </a:p>
        </p:txBody>
      </p:sp>
      <p:cxnSp>
        <p:nvCxnSpPr>
          <p:cNvPr id="108" name="Straight Connector 107">
            <a:extLst>
              <a:ext uri="{FF2B5EF4-FFF2-40B4-BE49-F238E27FC236}">
                <a16:creationId xmlns:a16="http://schemas.microsoft.com/office/drawing/2014/main" xmlns="" id="{238E5C58-1B53-474D-8388-8633B9C121A9}"/>
              </a:ext>
            </a:extLst>
          </p:cNvPr>
          <p:cNvCxnSpPr/>
          <p:nvPr/>
        </p:nvCxnSpPr>
        <p:spPr>
          <a:xfrm flipV="1">
            <a:off x="3150269" y="573964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109" name="Oval 108">
            <a:extLst>
              <a:ext uri="{FF2B5EF4-FFF2-40B4-BE49-F238E27FC236}">
                <a16:creationId xmlns:a16="http://schemas.microsoft.com/office/drawing/2014/main" xmlns="" id="{1131822E-482A-BD44-B0F2-772C3E173053}"/>
              </a:ext>
            </a:extLst>
          </p:cNvPr>
          <p:cNvSpPr/>
          <p:nvPr/>
        </p:nvSpPr>
        <p:spPr>
          <a:xfrm>
            <a:off x="3078829" y="5739648"/>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xmlns="" id="{333F3F05-7565-3A42-8FAD-C447E8CDEA92}"/>
              </a:ext>
            </a:extLst>
          </p:cNvPr>
          <p:cNvCxnSpPr/>
          <p:nvPr/>
        </p:nvCxnSpPr>
        <p:spPr>
          <a:xfrm flipV="1">
            <a:off x="3302669" y="573964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111" name="Oval 110">
            <a:extLst>
              <a:ext uri="{FF2B5EF4-FFF2-40B4-BE49-F238E27FC236}">
                <a16:creationId xmlns:a16="http://schemas.microsoft.com/office/drawing/2014/main" xmlns="" id="{6C66B857-B263-2D4C-96AC-9AC2E728D392}"/>
              </a:ext>
            </a:extLst>
          </p:cNvPr>
          <p:cNvSpPr/>
          <p:nvPr/>
        </p:nvSpPr>
        <p:spPr>
          <a:xfrm>
            <a:off x="3231229" y="5739648"/>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xmlns="" id="{3874CAA7-25AA-1E43-9FED-B21A3CA00CF7}"/>
              </a:ext>
            </a:extLst>
          </p:cNvPr>
          <p:cNvCxnSpPr/>
          <p:nvPr/>
        </p:nvCxnSpPr>
        <p:spPr>
          <a:xfrm flipV="1">
            <a:off x="3455069" y="573964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xmlns="" id="{4739E0B9-B3D5-A54C-9FBD-81AAAD48709F}"/>
              </a:ext>
            </a:extLst>
          </p:cNvPr>
          <p:cNvSpPr/>
          <p:nvPr/>
        </p:nvSpPr>
        <p:spPr>
          <a:xfrm>
            <a:off x="3383629" y="5739648"/>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xmlns="" id="{41A3D05A-DCAB-8D45-A46B-9CCA5FA9A8B5}"/>
              </a:ext>
            </a:extLst>
          </p:cNvPr>
          <p:cNvCxnSpPr/>
          <p:nvPr/>
        </p:nvCxnSpPr>
        <p:spPr>
          <a:xfrm flipV="1">
            <a:off x="3607469" y="573964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xmlns="" id="{A5C64FBB-393A-0E49-B093-809BBA8AA773}"/>
              </a:ext>
            </a:extLst>
          </p:cNvPr>
          <p:cNvSpPr/>
          <p:nvPr/>
        </p:nvSpPr>
        <p:spPr>
          <a:xfrm>
            <a:off x="3536029" y="5739648"/>
            <a:ext cx="157163" cy="114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xmlns="" id="{63E4AAA0-CCFE-9648-BEF2-352401E8E712}"/>
              </a:ext>
            </a:extLst>
          </p:cNvPr>
          <p:cNvCxnSpPr/>
          <p:nvPr/>
        </p:nvCxnSpPr>
        <p:spPr>
          <a:xfrm flipV="1">
            <a:off x="1616716" y="573964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117" name="Oval 116">
            <a:extLst>
              <a:ext uri="{FF2B5EF4-FFF2-40B4-BE49-F238E27FC236}">
                <a16:creationId xmlns:a16="http://schemas.microsoft.com/office/drawing/2014/main" xmlns="" id="{4DB3AFA9-B27D-A74A-AAE9-4A505A296D88}"/>
              </a:ext>
            </a:extLst>
          </p:cNvPr>
          <p:cNvSpPr/>
          <p:nvPr/>
        </p:nvSpPr>
        <p:spPr>
          <a:xfrm>
            <a:off x="1545276" y="5739648"/>
            <a:ext cx="157163" cy="1143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8" name="Straight Connector 117">
            <a:extLst>
              <a:ext uri="{FF2B5EF4-FFF2-40B4-BE49-F238E27FC236}">
                <a16:creationId xmlns:a16="http://schemas.microsoft.com/office/drawing/2014/main" xmlns="" id="{37CC2A20-2069-ED44-9F01-EA0D9458661F}"/>
              </a:ext>
            </a:extLst>
          </p:cNvPr>
          <p:cNvCxnSpPr/>
          <p:nvPr/>
        </p:nvCxnSpPr>
        <p:spPr>
          <a:xfrm flipV="1">
            <a:off x="1883420" y="5739648"/>
            <a:ext cx="0" cy="214313"/>
          </a:xfrm>
          <a:prstGeom prst="line">
            <a:avLst/>
          </a:prstGeom>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xmlns="" id="{49409376-6E67-6C4C-AD5B-9FDD8ACF6A56}"/>
              </a:ext>
            </a:extLst>
          </p:cNvPr>
          <p:cNvSpPr/>
          <p:nvPr/>
        </p:nvSpPr>
        <p:spPr>
          <a:xfrm>
            <a:off x="1811980" y="5739648"/>
            <a:ext cx="157163" cy="1143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a:extLst>
              <a:ext uri="{FF2B5EF4-FFF2-40B4-BE49-F238E27FC236}">
                <a16:creationId xmlns:a16="http://schemas.microsoft.com/office/drawing/2014/main" xmlns="" id="{D0F0CDAC-70BB-CD42-9ACC-A45AE302C1C4}"/>
              </a:ext>
            </a:extLst>
          </p:cNvPr>
          <p:cNvCxnSpPr/>
          <p:nvPr/>
        </p:nvCxnSpPr>
        <p:spPr>
          <a:xfrm>
            <a:off x="656388" y="5953961"/>
            <a:ext cx="4296044" cy="0"/>
          </a:xfrm>
          <a:prstGeom prst="line">
            <a:avLst/>
          </a:prstGeom>
        </p:spPr>
        <p:style>
          <a:lnRef idx="1">
            <a:schemeClr val="accent1"/>
          </a:lnRef>
          <a:fillRef idx="0">
            <a:schemeClr val="accent1"/>
          </a:fillRef>
          <a:effectRef idx="0">
            <a:schemeClr val="accent1"/>
          </a:effectRef>
          <a:fontRef idx="minor">
            <a:schemeClr val="tx1"/>
          </a:fontRef>
        </p:style>
      </p:cxnSp>
      <p:sp>
        <p:nvSpPr>
          <p:cNvPr id="121" name="Curved Down Arrow 120">
            <a:extLst>
              <a:ext uri="{FF2B5EF4-FFF2-40B4-BE49-F238E27FC236}">
                <a16:creationId xmlns:a16="http://schemas.microsoft.com/office/drawing/2014/main" xmlns="" id="{5A2B887E-793F-3D4B-A450-E60AEB6074EA}"/>
              </a:ext>
            </a:extLst>
          </p:cNvPr>
          <p:cNvSpPr/>
          <p:nvPr/>
        </p:nvSpPr>
        <p:spPr>
          <a:xfrm>
            <a:off x="1640556" y="5135910"/>
            <a:ext cx="1876448" cy="45900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9" name="Picture 128"/>
          <p:cNvPicPr>
            <a:picLocks noChangeAspect="1"/>
          </p:cNvPicPr>
          <p:nvPr/>
        </p:nvPicPr>
        <p:blipFill>
          <a:blip r:embed="rId4"/>
          <a:stretch>
            <a:fillRect/>
          </a:stretch>
        </p:blipFill>
        <p:spPr>
          <a:xfrm>
            <a:off x="7859445" y="6009310"/>
            <a:ext cx="1279376" cy="663714"/>
          </a:xfrm>
          <a:prstGeom prst="rect">
            <a:avLst/>
          </a:prstGeom>
        </p:spPr>
      </p:pic>
    </p:spTree>
    <p:extLst>
      <p:ext uri="{BB962C8B-B14F-4D97-AF65-F5344CB8AC3E}">
        <p14:creationId xmlns:p14="http://schemas.microsoft.com/office/powerpoint/2010/main" val="18034360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Personal epigenetic traits from WGBS</a:t>
            </a:r>
            <a:endParaRPr lang="en-US" dirty="0"/>
          </a:p>
        </p:txBody>
      </p:sp>
      <p:pic>
        <p:nvPicPr>
          <p:cNvPr id="4" name="Picture 3"/>
          <p:cNvPicPr>
            <a:picLocks noChangeAspect="1"/>
          </p:cNvPicPr>
          <p:nvPr/>
        </p:nvPicPr>
        <p:blipFill>
          <a:blip r:embed="rId2"/>
          <a:stretch>
            <a:fillRect/>
          </a:stretch>
        </p:blipFill>
        <p:spPr>
          <a:xfrm>
            <a:off x="292100" y="1212457"/>
            <a:ext cx="5052171" cy="1657743"/>
          </a:xfrm>
          <a:prstGeom prst="rect">
            <a:avLst/>
          </a:prstGeom>
        </p:spPr>
      </p:pic>
      <p:pic>
        <p:nvPicPr>
          <p:cNvPr id="5" name="Picture 4"/>
          <p:cNvPicPr>
            <a:picLocks noChangeAspect="1"/>
          </p:cNvPicPr>
          <p:nvPr/>
        </p:nvPicPr>
        <p:blipFill>
          <a:blip r:embed="rId3"/>
          <a:stretch>
            <a:fillRect/>
          </a:stretch>
        </p:blipFill>
        <p:spPr>
          <a:xfrm>
            <a:off x="290098" y="4446896"/>
            <a:ext cx="2315618" cy="2184400"/>
          </a:xfrm>
          <a:prstGeom prst="rect">
            <a:avLst/>
          </a:prstGeom>
        </p:spPr>
      </p:pic>
      <p:sp>
        <p:nvSpPr>
          <p:cNvPr id="6" name="TextBox 5"/>
          <p:cNvSpPr txBox="1"/>
          <p:nvPr/>
        </p:nvSpPr>
        <p:spPr>
          <a:xfrm>
            <a:off x="673100" y="6570246"/>
            <a:ext cx="2451100" cy="276999"/>
          </a:xfrm>
          <a:prstGeom prst="rect">
            <a:avLst/>
          </a:prstGeom>
          <a:noFill/>
        </p:spPr>
        <p:txBody>
          <a:bodyPr wrap="square" rtlCol="0">
            <a:spAutoFit/>
          </a:bodyPr>
          <a:lstStyle/>
          <a:p>
            <a:r>
              <a:rPr lang="en-US" sz="1200" dirty="0" smtClean="0">
                <a:solidFill>
                  <a:schemeClr val="tx2"/>
                </a:solidFill>
              </a:rPr>
              <a:t>Chr4:</a:t>
            </a:r>
            <a:r>
              <a:rPr lang="is-IS" sz="1200" dirty="0" smtClean="0"/>
              <a:t>38564700 mCG</a:t>
            </a:r>
          </a:p>
        </p:txBody>
      </p:sp>
      <p:sp>
        <p:nvSpPr>
          <p:cNvPr id="9" name="TextBox 8"/>
          <p:cNvSpPr txBox="1"/>
          <p:nvPr/>
        </p:nvSpPr>
        <p:spPr>
          <a:xfrm rot="16200000">
            <a:off x="-676711" y="5354602"/>
            <a:ext cx="1641796" cy="276999"/>
          </a:xfrm>
          <a:prstGeom prst="rect">
            <a:avLst/>
          </a:prstGeom>
          <a:noFill/>
        </p:spPr>
        <p:txBody>
          <a:bodyPr wrap="none" rtlCol="0">
            <a:spAutoFit/>
          </a:bodyPr>
          <a:lstStyle/>
          <a:p>
            <a:r>
              <a:rPr lang="en-US" sz="1200" dirty="0" smtClean="0"/>
              <a:t>Chr4:</a:t>
            </a:r>
            <a:r>
              <a:rPr lang="is-IS" sz="1200" dirty="0" smtClean="0"/>
              <a:t>40814700 mCG</a:t>
            </a:r>
            <a:endParaRPr lang="en-US" sz="1200" dirty="0"/>
          </a:p>
        </p:txBody>
      </p:sp>
      <p:pic>
        <p:nvPicPr>
          <p:cNvPr id="10" name="Picture 9"/>
          <p:cNvPicPr>
            <a:picLocks noChangeAspect="1"/>
          </p:cNvPicPr>
          <p:nvPr/>
        </p:nvPicPr>
        <p:blipFill>
          <a:blip r:embed="rId4"/>
          <a:stretch>
            <a:fillRect/>
          </a:stretch>
        </p:blipFill>
        <p:spPr>
          <a:xfrm>
            <a:off x="3039518" y="4481129"/>
            <a:ext cx="2332582" cy="2150167"/>
          </a:xfrm>
          <a:prstGeom prst="rect">
            <a:avLst/>
          </a:prstGeom>
        </p:spPr>
      </p:pic>
      <p:sp>
        <p:nvSpPr>
          <p:cNvPr id="12" name="TextBox 11"/>
          <p:cNvSpPr txBox="1"/>
          <p:nvPr/>
        </p:nvSpPr>
        <p:spPr>
          <a:xfrm>
            <a:off x="3304002" y="6581001"/>
            <a:ext cx="2451100" cy="276999"/>
          </a:xfrm>
          <a:prstGeom prst="rect">
            <a:avLst/>
          </a:prstGeom>
          <a:noFill/>
        </p:spPr>
        <p:txBody>
          <a:bodyPr wrap="square" rtlCol="0">
            <a:spAutoFit/>
          </a:bodyPr>
          <a:lstStyle/>
          <a:p>
            <a:r>
              <a:rPr lang="en-US" sz="1200" smtClean="0">
                <a:solidFill>
                  <a:schemeClr val="tx2"/>
                </a:solidFill>
              </a:rPr>
              <a:t>Chr5:</a:t>
            </a:r>
            <a:r>
              <a:rPr lang="is-IS" sz="1200" dirty="0" smtClean="0"/>
              <a:t>175975200 mCG</a:t>
            </a:r>
          </a:p>
        </p:txBody>
      </p:sp>
      <p:sp>
        <p:nvSpPr>
          <p:cNvPr id="13" name="TextBox 12"/>
          <p:cNvSpPr txBox="1"/>
          <p:nvPr/>
        </p:nvSpPr>
        <p:spPr>
          <a:xfrm rot="16200000">
            <a:off x="2062110" y="5365357"/>
            <a:ext cx="1726755" cy="276999"/>
          </a:xfrm>
          <a:prstGeom prst="rect">
            <a:avLst/>
          </a:prstGeom>
          <a:noFill/>
        </p:spPr>
        <p:txBody>
          <a:bodyPr wrap="none" rtlCol="0">
            <a:spAutoFit/>
          </a:bodyPr>
          <a:lstStyle/>
          <a:p>
            <a:r>
              <a:rPr lang="en-US" sz="1200" dirty="0" smtClean="0"/>
              <a:t>Chr5:</a:t>
            </a:r>
            <a:r>
              <a:rPr lang="is-IS" sz="1200" dirty="0" smtClean="0"/>
              <a:t>176734500 mCG</a:t>
            </a:r>
            <a:endParaRPr lang="en-US" sz="1200" dirty="0"/>
          </a:p>
        </p:txBody>
      </p:sp>
      <p:pic>
        <p:nvPicPr>
          <p:cNvPr id="14" name="Picture 13"/>
          <p:cNvPicPr>
            <a:picLocks noChangeAspect="1"/>
          </p:cNvPicPr>
          <p:nvPr/>
        </p:nvPicPr>
        <p:blipFill>
          <a:blip r:embed="rId5"/>
          <a:stretch>
            <a:fillRect/>
          </a:stretch>
        </p:blipFill>
        <p:spPr>
          <a:xfrm>
            <a:off x="0" y="3081053"/>
            <a:ext cx="5793524" cy="124856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0400" y="1445820"/>
            <a:ext cx="2384839" cy="1462480"/>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606694272"/>
              </p:ext>
            </p:extLst>
          </p:nvPr>
        </p:nvGraphicFramePr>
        <p:xfrm>
          <a:off x="5755102" y="3366798"/>
          <a:ext cx="2370138" cy="962823"/>
        </p:xfrm>
        <a:graphic>
          <a:graphicData uri="http://schemas.openxmlformats.org/drawingml/2006/table">
            <a:tbl>
              <a:tblPr firstRow="1" bandRow="1">
                <a:tableStyleId>{2D5ABB26-0587-4C30-8999-92F81FD0307C}</a:tableStyleId>
              </a:tblPr>
              <a:tblGrid>
                <a:gridCol w="790046"/>
                <a:gridCol w="790046"/>
                <a:gridCol w="790046"/>
              </a:tblGrid>
              <a:tr h="320941">
                <a:tc>
                  <a:txBody>
                    <a:bodyPr/>
                    <a:lstStyle/>
                    <a:p>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Mat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Pat</a:t>
                      </a:r>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941">
                <a:tc>
                  <a:txBody>
                    <a:bodyPr/>
                    <a:lstStyle/>
                    <a:p>
                      <a:r>
                        <a:rPr lang="en-US" sz="1400" dirty="0" err="1" smtClean="0"/>
                        <a:t>mC</a:t>
                      </a:r>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20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1</a:t>
                      </a:r>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941">
                <a:tc>
                  <a:txBody>
                    <a:bodyPr/>
                    <a:lstStyle/>
                    <a:p>
                      <a:r>
                        <a:rPr lang="en-US" sz="1400" dirty="0" smtClean="0"/>
                        <a:t>C</a:t>
                      </a:r>
                      <a:endParaRPr 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sz="1400" dirty="0" smtClean="0"/>
                        <a:t>2</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dirty="0" smtClean="0"/>
                        <a:t>17</a:t>
                      </a:r>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
        <p:nvSpPr>
          <p:cNvPr id="19" name="TextBox 18"/>
          <p:cNvSpPr txBox="1"/>
          <p:nvPr/>
        </p:nvSpPr>
        <p:spPr>
          <a:xfrm>
            <a:off x="5289895" y="4599971"/>
            <a:ext cx="3610043" cy="2031325"/>
          </a:xfrm>
          <a:prstGeom prst="rect">
            <a:avLst/>
          </a:prstGeom>
          <a:noFill/>
        </p:spPr>
        <p:txBody>
          <a:bodyPr wrap="square" rtlCol="0">
            <a:spAutoFit/>
          </a:bodyPr>
          <a:lstStyle/>
          <a:p>
            <a:pPr algn="ctr"/>
            <a:r>
              <a:rPr lang="en-US" dirty="0" smtClean="0"/>
              <a:t>Population MCC-</a:t>
            </a:r>
            <a:r>
              <a:rPr lang="en-US" dirty="0" err="1" smtClean="0"/>
              <a:t>seq</a:t>
            </a:r>
            <a:r>
              <a:rPr lang="en-US" dirty="0" smtClean="0"/>
              <a:t>  </a:t>
            </a:r>
            <a:r>
              <a:rPr lang="en-US" dirty="0" err="1" smtClean="0"/>
              <a:t>cor</a:t>
            </a:r>
            <a:r>
              <a:rPr lang="en-US" dirty="0" smtClean="0"/>
              <a:t> matrix</a:t>
            </a:r>
          </a:p>
          <a:p>
            <a:pPr algn="ctr"/>
            <a:endParaRPr lang="en-US" dirty="0"/>
          </a:p>
          <a:p>
            <a:pPr algn="ctr"/>
            <a:r>
              <a:rPr lang="en-US" dirty="0" smtClean="0"/>
              <a:t>WGBS correlated DMRs 30kb-3Mb (12K pairs)</a:t>
            </a:r>
          </a:p>
          <a:p>
            <a:pPr algn="ctr"/>
            <a:endParaRPr lang="en-US" dirty="0"/>
          </a:p>
          <a:p>
            <a:pPr algn="ctr"/>
            <a:r>
              <a:rPr lang="en-US" dirty="0" smtClean="0"/>
              <a:t>Permutation </a:t>
            </a:r>
          </a:p>
          <a:p>
            <a:pPr algn="ctr"/>
            <a:r>
              <a:rPr lang="en-US" dirty="0" smtClean="0"/>
              <a:t>tests</a:t>
            </a:r>
            <a:endParaRPr lang="en-US" dirty="0"/>
          </a:p>
        </p:txBody>
      </p:sp>
      <p:sp>
        <p:nvSpPr>
          <p:cNvPr id="20" name="Down Arrow 19"/>
          <p:cNvSpPr/>
          <p:nvPr/>
        </p:nvSpPr>
        <p:spPr>
          <a:xfrm>
            <a:off x="6853651" y="4949534"/>
            <a:ext cx="393700" cy="2447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6853651" y="5790415"/>
            <a:ext cx="393700" cy="2447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p:cNvSpPr txBox="1">
            <a:spLocks/>
          </p:cNvSpPr>
          <p:nvPr/>
        </p:nvSpPr>
        <p:spPr>
          <a:xfrm>
            <a:off x="8201439" y="2543333"/>
            <a:ext cx="4501890" cy="25081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rgbClr val="0063A6"/>
                </a:solidFill>
                <a:latin typeface="Arial Rounded MT Bold" panose="020F0704030504030204" pitchFamily="34" charset="0"/>
                <a:ea typeface="+mj-ea"/>
                <a:cs typeface="+mj-cs"/>
              </a:defRPr>
            </a:lvl1pPr>
          </a:lstStyle>
          <a:p>
            <a:pPr marL="571500" indent="-571500">
              <a:lnSpc>
                <a:spcPct val="100000"/>
              </a:lnSpc>
              <a:spcAft>
                <a:spcPts val="600"/>
              </a:spcAft>
              <a:buFont typeface="Arial" charset="0"/>
              <a:buChar char="•"/>
            </a:pPr>
            <a:r>
              <a:rPr lang="en-US" sz="2800" dirty="0" smtClean="0">
                <a:solidFill>
                  <a:schemeClr val="tx2"/>
                </a:solidFill>
              </a:rPr>
              <a:t>~ 300 </a:t>
            </a:r>
            <a:r>
              <a:rPr lang="en-US" sz="2800" dirty="0" err="1" smtClean="0">
                <a:solidFill>
                  <a:schemeClr val="tx2"/>
                </a:solidFill>
              </a:rPr>
              <a:t>CpGs</a:t>
            </a:r>
            <a:r>
              <a:rPr lang="en-US" sz="2800" dirty="0" smtClean="0">
                <a:solidFill>
                  <a:schemeClr val="tx2"/>
                </a:solidFill>
              </a:rPr>
              <a:t> per patient @ z-score &gt;1.5, f&lt;0.01 </a:t>
            </a:r>
          </a:p>
          <a:p>
            <a:pPr marL="571500" indent="-571500">
              <a:lnSpc>
                <a:spcPct val="100000"/>
              </a:lnSpc>
              <a:spcAft>
                <a:spcPts val="600"/>
              </a:spcAft>
              <a:buFont typeface="Arial" charset="0"/>
              <a:buChar char="•"/>
            </a:pPr>
            <a:endParaRPr lang="en-US" sz="200" dirty="0" smtClean="0">
              <a:solidFill>
                <a:schemeClr val="tx2"/>
              </a:solidFill>
            </a:endParaRPr>
          </a:p>
          <a:p>
            <a:pPr marL="1028700" lvl="1" indent="-571500">
              <a:spcAft>
                <a:spcPts val="600"/>
              </a:spcAft>
              <a:buFont typeface="Arial" charset="0"/>
              <a:buChar char="•"/>
            </a:pPr>
            <a:r>
              <a:rPr lang="en-US" sz="200" dirty="0">
                <a:solidFill>
                  <a:schemeClr val="tx2"/>
                </a:solidFill>
              </a:rPr>
              <a:t>:</a:t>
            </a:r>
            <a:endParaRPr lang="en-US" sz="200" dirty="0" smtClean="0">
              <a:solidFill>
                <a:schemeClr val="tx2"/>
              </a:solidFill>
            </a:endParaRPr>
          </a:p>
          <a:p>
            <a:pPr marL="571500" indent="-571500">
              <a:lnSpc>
                <a:spcPct val="100000"/>
              </a:lnSpc>
              <a:spcAft>
                <a:spcPts val="600"/>
              </a:spcAft>
              <a:buFont typeface="Arial" charset="0"/>
              <a:buChar char="•"/>
            </a:pPr>
            <a:endParaRPr lang="en-US" sz="2800" dirty="0" smtClean="0">
              <a:solidFill>
                <a:schemeClr val="tx2"/>
              </a:solidFill>
            </a:endParaRPr>
          </a:p>
          <a:p>
            <a:pPr marL="571500" indent="-571500">
              <a:lnSpc>
                <a:spcPct val="100000"/>
              </a:lnSpc>
              <a:spcAft>
                <a:spcPts val="600"/>
              </a:spcAft>
              <a:buFont typeface="Arial" charset="0"/>
              <a:buChar char="•"/>
            </a:pPr>
            <a:r>
              <a:rPr lang="en-US" sz="2800" dirty="0" smtClean="0">
                <a:solidFill>
                  <a:schemeClr val="tx2"/>
                </a:solidFill>
              </a:rPr>
              <a:t>~ 500 </a:t>
            </a:r>
            <a:r>
              <a:rPr lang="en-US" sz="2800" dirty="0" err="1" smtClean="0">
                <a:solidFill>
                  <a:schemeClr val="tx2"/>
                </a:solidFill>
              </a:rPr>
              <a:t>CpGs</a:t>
            </a:r>
            <a:r>
              <a:rPr lang="en-US" sz="2800" dirty="0" smtClean="0">
                <a:solidFill>
                  <a:schemeClr val="tx2"/>
                </a:solidFill>
              </a:rPr>
              <a:t> per patient @ ASM P&lt;0.001, f&lt;0.01</a:t>
            </a:r>
          </a:p>
          <a:p>
            <a:pPr marL="571500" indent="-571500">
              <a:lnSpc>
                <a:spcPct val="100000"/>
              </a:lnSpc>
              <a:spcAft>
                <a:spcPts val="600"/>
              </a:spcAft>
              <a:buFont typeface="Arial" charset="0"/>
              <a:buChar char="•"/>
            </a:pPr>
            <a:endParaRPr lang="en-US" sz="2800" dirty="0">
              <a:solidFill>
                <a:schemeClr val="tx2"/>
              </a:solidFill>
            </a:endParaRPr>
          </a:p>
          <a:p>
            <a:pPr marL="571500" indent="-571500">
              <a:lnSpc>
                <a:spcPct val="100000"/>
              </a:lnSpc>
              <a:spcAft>
                <a:spcPts val="600"/>
              </a:spcAft>
              <a:buFont typeface="Arial" charset="0"/>
              <a:buChar char="•"/>
            </a:pPr>
            <a:r>
              <a:rPr lang="en-US" sz="2800" dirty="0" smtClean="0">
                <a:solidFill>
                  <a:schemeClr val="tx2"/>
                </a:solidFill>
              </a:rPr>
              <a:t>~14 DMR pairs per patient (-2xlog10)</a:t>
            </a:r>
            <a:endParaRPr lang="en-US" sz="2800" dirty="0">
              <a:solidFill>
                <a:schemeClr val="tx2"/>
              </a:solidFill>
            </a:endParaRPr>
          </a:p>
        </p:txBody>
      </p:sp>
    </p:spTree>
    <p:extLst>
      <p:ext uri="{BB962C8B-B14F-4D97-AF65-F5344CB8AC3E}">
        <p14:creationId xmlns:p14="http://schemas.microsoft.com/office/powerpoint/2010/main" val="1970394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Interim approach to GH and T1D data</a:t>
            </a:r>
            <a:endParaRPr lang="en-US" dirty="0"/>
          </a:p>
        </p:txBody>
      </p:sp>
      <p:sp>
        <p:nvSpPr>
          <p:cNvPr id="3" name="Content Placeholder 2"/>
          <p:cNvSpPr>
            <a:spLocks noGrp="1"/>
          </p:cNvSpPr>
          <p:nvPr>
            <p:ph idx="1"/>
          </p:nvPr>
        </p:nvSpPr>
        <p:spPr>
          <a:xfrm>
            <a:off x="990600" y="4165600"/>
            <a:ext cx="10807700" cy="2187575"/>
          </a:xfrm>
        </p:spPr>
        <p:txBody>
          <a:bodyPr>
            <a:normAutofit lnSpcReduction="10000"/>
          </a:bodyPr>
          <a:lstStyle/>
          <a:p>
            <a:r>
              <a:rPr lang="en-US" dirty="0" smtClean="0"/>
              <a:t>T1D: comprehensive whole genome </a:t>
            </a:r>
            <a:r>
              <a:rPr lang="en-US" dirty="0" err="1" smtClean="0"/>
              <a:t>bisulphite</a:t>
            </a:r>
            <a:r>
              <a:rPr lang="en-US" dirty="0" smtClean="0"/>
              <a:t> seq. (~20x)</a:t>
            </a:r>
          </a:p>
          <a:p>
            <a:pPr lvl="1"/>
            <a:r>
              <a:rPr lang="en-US" dirty="0" smtClean="0"/>
              <a:t>Apply linear model for &gt;5x coverage: t0 vs. t1 (69 pairs)</a:t>
            </a:r>
          </a:p>
          <a:p>
            <a:pPr lvl="1"/>
            <a:r>
              <a:rPr lang="en-US" dirty="0" smtClean="0"/>
              <a:t>Use cell loadings (from methylation reference) as covariate </a:t>
            </a:r>
            <a:r>
              <a:rPr lang="en-US" dirty="0"/>
              <a:t>(no other covariates</a:t>
            </a:r>
            <a:r>
              <a:rPr lang="en-US" dirty="0" smtClean="0"/>
              <a:t>)</a:t>
            </a:r>
          </a:p>
          <a:p>
            <a:pPr lvl="1"/>
            <a:r>
              <a:rPr lang="en-US" dirty="0" smtClean="0"/>
              <a:t>Explore relative hypo/</a:t>
            </a:r>
            <a:r>
              <a:rPr lang="en-US" dirty="0" err="1" smtClean="0"/>
              <a:t>hypermethylation</a:t>
            </a:r>
            <a:r>
              <a:rPr lang="en-US" dirty="0" smtClean="0"/>
              <a:t> against gene networks (GREAT, DAVID, </a:t>
            </a:r>
            <a:r>
              <a:rPr lang="en-US" dirty="0" err="1" smtClean="0"/>
              <a:t>Metascape</a:t>
            </a:r>
            <a:r>
              <a:rPr lang="en-US" dirty="0" smtClean="0"/>
              <a:t>)</a:t>
            </a:r>
            <a:endParaRPr lang="en-US" dirty="0"/>
          </a:p>
        </p:txBody>
      </p:sp>
      <p:sp>
        <p:nvSpPr>
          <p:cNvPr id="4" name="Content Placeholder 2"/>
          <p:cNvSpPr txBox="1">
            <a:spLocks/>
          </p:cNvSpPr>
          <p:nvPr/>
        </p:nvSpPr>
        <p:spPr>
          <a:xfrm>
            <a:off x="990600" y="1978025"/>
            <a:ext cx="10515600" cy="21875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6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3A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3A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3A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GH: “standard” immune-panel MCC-seq. (~20x)</a:t>
            </a:r>
          </a:p>
          <a:p>
            <a:pPr lvl="1"/>
            <a:r>
              <a:rPr lang="en-US" dirty="0" smtClean="0"/>
              <a:t>Apply linear model for &gt;5x coverage: t0 vs. t1 (49 pairs)</a:t>
            </a:r>
          </a:p>
          <a:p>
            <a:pPr lvl="1"/>
            <a:r>
              <a:rPr lang="en-US" dirty="0" smtClean="0"/>
              <a:t>Use cell loadings (from methylation reference) as covariate (no other covariates)</a:t>
            </a:r>
          </a:p>
          <a:p>
            <a:pPr lvl="1"/>
            <a:r>
              <a:rPr lang="en-US" dirty="0" smtClean="0"/>
              <a:t>Explore relative hypo/</a:t>
            </a:r>
            <a:r>
              <a:rPr lang="en-US" dirty="0" err="1" smtClean="0"/>
              <a:t>hypermethylation</a:t>
            </a:r>
            <a:r>
              <a:rPr lang="en-US" dirty="0" smtClean="0"/>
              <a:t> against gene networks (GREAT, DAVID, </a:t>
            </a:r>
            <a:r>
              <a:rPr lang="en-US" dirty="0" err="1" smtClean="0"/>
              <a:t>Metascape</a:t>
            </a:r>
            <a:r>
              <a:rPr lang="en-US" dirty="0" smtClean="0"/>
              <a:t>)</a:t>
            </a:r>
            <a:endParaRPr lang="en-US" dirty="0"/>
          </a:p>
        </p:txBody>
      </p:sp>
    </p:spTree>
    <p:extLst>
      <p:ext uri="{BB962C8B-B14F-4D97-AF65-F5344CB8AC3E}">
        <p14:creationId xmlns:p14="http://schemas.microsoft.com/office/powerpoint/2010/main" val="924776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500" y="238125"/>
            <a:ext cx="10515600" cy="1325563"/>
          </a:xfrm>
        </p:spPr>
        <p:txBody>
          <a:bodyPr/>
          <a:lstStyle/>
          <a:p>
            <a:r>
              <a:rPr lang="en-US" dirty="0" smtClean="0"/>
              <a:t>Leverage functional data to define candidates for “negative genomes”</a:t>
            </a:r>
            <a:endParaRPr lang="en-US" dirty="0"/>
          </a:p>
        </p:txBody>
      </p:sp>
      <p:sp>
        <p:nvSpPr>
          <p:cNvPr id="3" name="Content Placeholder 2"/>
          <p:cNvSpPr>
            <a:spLocks noGrp="1"/>
          </p:cNvSpPr>
          <p:nvPr>
            <p:ph idx="1"/>
          </p:nvPr>
        </p:nvSpPr>
        <p:spPr>
          <a:xfrm>
            <a:off x="368300" y="1584325"/>
            <a:ext cx="11455400" cy="4351338"/>
          </a:xfrm>
        </p:spPr>
        <p:txBody>
          <a:bodyPr>
            <a:normAutofit/>
          </a:bodyPr>
          <a:lstStyle/>
          <a:p>
            <a:r>
              <a:rPr lang="en-US" sz="2400" dirty="0" smtClean="0"/>
              <a:t>Using clustered z-score based prioritized gene search: 0-2 genes with high </a:t>
            </a:r>
            <a:r>
              <a:rPr lang="en-US" sz="2400" dirty="0" err="1" smtClean="0"/>
              <a:t>exomiser</a:t>
            </a:r>
            <a:r>
              <a:rPr lang="en-US" sz="2400" dirty="0" smtClean="0"/>
              <a:t> phenotype score are observed per patient</a:t>
            </a:r>
            <a:endParaRPr lang="en-US" sz="2400" dirty="0"/>
          </a:p>
        </p:txBody>
      </p:sp>
      <p:pic>
        <p:nvPicPr>
          <p:cNvPr id="4" name="Picture 3"/>
          <p:cNvPicPr>
            <a:picLocks noChangeAspect="1"/>
          </p:cNvPicPr>
          <p:nvPr/>
        </p:nvPicPr>
        <p:blipFill>
          <a:blip r:embed="rId2"/>
          <a:stretch>
            <a:fillRect/>
          </a:stretch>
        </p:blipFill>
        <p:spPr>
          <a:xfrm>
            <a:off x="1409700" y="2633878"/>
            <a:ext cx="7407112" cy="4097122"/>
          </a:xfrm>
          <a:prstGeom prst="rect">
            <a:avLst/>
          </a:prstGeom>
        </p:spPr>
      </p:pic>
      <p:sp>
        <p:nvSpPr>
          <p:cNvPr id="6" name="TextBox 5"/>
          <p:cNvSpPr txBox="1"/>
          <p:nvPr/>
        </p:nvSpPr>
        <p:spPr>
          <a:xfrm>
            <a:off x="519713" y="2730500"/>
            <a:ext cx="889987" cy="369332"/>
          </a:xfrm>
          <a:prstGeom prst="rect">
            <a:avLst/>
          </a:prstGeom>
          <a:noFill/>
        </p:spPr>
        <p:txBody>
          <a:bodyPr wrap="none" rtlCol="0">
            <a:spAutoFit/>
          </a:bodyPr>
          <a:lstStyle/>
          <a:p>
            <a:r>
              <a:rPr lang="en-US" i="1" smtClean="0">
                <a:solidFill>
                  <a:schemeClr val="tx2"/>
                </a:solidFill>
                <a:latin typeface="Arial Rounded MT Bold" charset="0"/>
                <a:ea typeface="Arial Rounded MT Bold" charset="0"/>
                <a:cs typeface="Arial Rounded MT Bold" charset="0"/>
              </a:rPr>
              <a:t>MGMT</a:t>
            </a:r>
            <a:endParaRPr lang="en-US" i="1">
              <a:solidFill>
                <a:schemeClr val="tx2"/>
              </a:solidFill>
              <a:latin typeface="Arial Rounded MT Bold" charset="0"/>
              <a:ea typeface="Arial Rounded MT Bold" charset="0"/>
              <a:cs typeface="Arial Rounded MT Bold" charset="0"/>
            </a:endParaRPr>
          </a:p>
        </p:txBody>
      </p:sp>
      <p:sp>
        <p:nvSpPr>
          <p:cNvPr id="7" name="TextBox 6"/>
          <p:cNvSpPr txBox="1"/>
          <p:nvPr/>
        </p:nvSpPr>
        <p:spPr>
          <a:xfrm>
            <a:off x="8674100" y="2978666"/>
            <a:ext cx="3877985" cy="3554819"/>
          </a:xfrm>
          <a:prstGeom prst="rect">
            <a:avLst/>
          </a:prstGeom>
          <a:noFill/>
        </p:spPr>
        <p:txBody>
          <a:bodyPr wrap="none" rtlCol="0">
            <a:spAutoFit/>
          </a:bodyPr>
          <a:lstStyle/>
          <a:p>
            <a:pPr>
              <a:lnSpc>
                <a:spcPct val="150000"/>
              </a:lnSpc>
            </a:pPr>
            <a:r>
              <a:rPr lang="en-US" sz="1500" dirty="0" err="1" smtClean="0">
                <a:solidFill>
                  <a:schemeClr val="tx2"/>
                </a:solidFill>
                <a:latin typeface="Arial Rounded MT Bold" charset="0"/>
                <a:ea typeface="Arial Rounded MT Bold" charset="0"/>
                <a:cs typeface="Arial Rounded MT Bold" charset="0"/>
              </a:rPr>
              <a:t>Proband</a:t>
            </a:r>
            <a:r>
              <a:rPr lang="en-US" sz="1500" dirty="0" smtClean="0">
                <a:solidFill>
                  <a:schemeClr val="tx2"/>
                </a:solidFill>
                <a:latin typeface="Arial Rounded MT Bold" charset="0"/>
                <a:ea typeface="Arial Rounded MT Bold" charset="0"/>
                <a:cs typeface="Arial Rounded MT Bold" charset="0"/>
              </a:rPr>
              <a:t>		 	</a:t>
            </a:r>
            <a:r>
              <a:rPr lang="en-US" sz="1500" dirty="0" smtClean="0">
                <a:solidFill>
                  <a:srgbClr val="FF0000"/>
                </a:solidFill>
                <a:latin typeface="Arial Rounded MT Bold" charset="0"/>
                <a:ea typeface="Arial Rounded MT Bold" charset="0"/>
                <a:cs typeface="Arial Rounded MT Bold" charset="0"/>
              </a:rPr>
              <a:t>AC</a:t>
            </a:r>
          </a:p>
          <a:p>
            <a:pPr>
              <a:lnSpc>
                <a:spcPct val="150000"/>
              </a:lnSpc>
            </a:pPr>
            <a:r>
              <a:rPr lang="en-US" sz="1500" dirty="0" smtClean="0">
                <a:solidFill>
                  <a:schemeClr val="tx2"/>
                </a:solidFill>
                <a:latin typeface="Arial Rounded MT Bold" charset="0"/>
                <a:ea typeface="Arial Rounded MT Bold" charset="0"/>
                <a:cs typeface="Arial Rounded MT Bold" charset="0"/>
              </a:rPr>
              <a:t>Affected sib		</a:t>
            </a:r>
            <a:r>
              <a:rPr lang="en-US" sz="1500" dirty="0" smtClean="0">
                <a:solidFill>
                  <a:srgbClr val="FF0000"/>
                </a:solidFill>
                <a:latin typeface="Arial Rounded MT Bold" charset="0"/>
                <a:ea typeface="Arial Rounded MT Bold" charset="0"/>
                <a:cs typeface="Arial Rounded MT Bold" charset="0"/>
              </a:rPr>
              <a:t>AC</a:t>
            </a:r>
            <a:endParaRPr lang="en-US" sz="1500" dirty="0" smtClean="0">
              <a:solidFill>
                <a:schemeClr val="tx2"/>
              </a:solidFill>
              <a:latin typeface="Arial Rounded MT Bold" charset="0"/>
              <a:ea typeface="Arial Rounded MT Bold" charset="0"/>
              <a:cs typeface="Arial Rounded MT Bold" charset="0"/>
            </a:endParaRPr>
          </a:p>
          <a:p>
            <a:pPr>
              <a:lnSpc>
                <a:spcPct val="150000"/>
              </a:lnSpc>
            </a:pPr>
            <a:r>
              <a:rPr lang="en-US" sz="1500" dirty="0" smtClean="0">
                <a:solidFill>
                  <a:schemeClr val="tx2"/>
                </a:solidFill>
                <a:latin typeface="Arial Rounded MT Bold" charset="0"/>
                <a:ea typeface="Arial Rounded MT Bold" charset="0"/>
                <a:cs typeface="Arial Rounded MT Bold" charset="0"/>
              </a:rPr>
              <a:t>Unaffected dad		</a:t>
            </a:r>
            <a:r>
              <a:rPr lang="en-US" sz="1500" dirty="0" smtClean="0">
                <a:solidFill>
                  <a:srgbClr val="FF0000"/>
                </a:solidFill>
                <a:latin typeface="Arial Rounded MT Bold" charset="0"/>
                <a:ea typeface="Arial Rounded MT Bold" charset="0"/>
                <a:cs typeface="Arial Rounded MT Bold" charset="0"/>
              </a:rPr>
              <a:t>AC</a:t>
            </a:r>
            <a:endParaRPr lang="en-US" sz="1500" dirty="0" smtClean="0">
              <a:solidFill>
                <a:schemeClr val="tx2"/>
              </a:solidFill>
              <a:latin typeface="Arial Rounded MT Bold" charset="0"/>
              <a:ea typeface="Arial Rounded MT Bold" charset="0"/>
              <a:cs typeface="Arial Rounded MT Bold" charset="0"/>
            </a:endParaRPr>
          </a:p>
          <a:p>
            <a:pPr>
              <a:lnSpc>
                <a:spcPct val="150000"/>
              </a:lnSpc>
            </a:pPr>
            <a:r>
              <a:rPr lang="en-US" sz="1500" dirty="0" smtClean="0">
                <a:solidFill>
                  <a:schemeClr val="tx2"/>
                </a:solidFill>
                <a:latin typeface="Arial Rounded MT Bold" charset="0"/>
                <a:ea typeface="Arial Rounded MT Bold" charset="0"/>
                <a:cs typeface="Arial Rounded MT Bold" charset="0"/>
              </a:rPr>
              <a:t>Unaffected mom		</a:t>
            </a:r>
            <a:r>
              <a:rPr lang="en-US" sz="1500" dirty="0" smtClean="0">
                <a:solidFill>
                  <a:srgbClr val="FF0000"/>
                </a:solidFill>
                <a:latin typeface="Arial Rounded MT Bold" charset="0"/>
                <a:ea typeface="Arial Rounded MT Bold" charset="0"/>
                <a:cs typeface="Arial Rounded MT Bold" charset="0"/>
              </a:rPr>
              <a:t>AA</a:t>
            </a:r>
            <a:endParaRPr lang="en-US" sz="1500" dirty="0" smtClean="0">
              <a:solidFill>
                <a:schemeClr val="tx2"/>
              </a:solidFill>
              <a:latin typeface="Arial Rounded MT Bold" charset="0"/>
              <a:ea typeface="Arial Rounded MT Bold" charset="0"/>
              <a:cs typeface="Arial Rounded MT Bold" charset="0"/>
            </a:endParaRPr>
          </a:p>
          <a:p>
            <a:pPr>
              <a:lnSpc>
                <a:spcPct val="150000"/>
              </a:lnSpc>
            </a:pPr>
            <a:r>
              <a:rPr lang="en-US" sz="1500" dirty="0" smtClean="0">
                <a:solidFill>
                  <a:schemeClr val="tx2"/>
                </a:solidFill>
                <a:latin typeface="Arial Rounded MT Bold" charset="0"/>
                <a:ea typeface="Arial Rounded MT Bold" charset="0"/>
                <a:cs typeface="Arial Rounded MT Bold" charset="0"/>
              </a:rPr>
              <a:t>Affected paternal aunt	</a:t>
            </a:r>
            <a:r>
              <a:rPr lang="en-US" sz="1500" dirty="0" smtClean="0">
                <a:solidFill>
                  <a:srgbClr val="FF0000"/>
                </a:solidFill>
                <a:latin typeface="Arial Rounded MT Bold" charset="0"/>
                <a:ea typeface="Arial Rounded MT Bold" charset="0"/>
                <a:cs typeface="Arial Rounded MT Bold" charset="0"/>
              </a:rPr>
              <a:t>AC</a:t>
            </a:r>
            <a:endParaRPr lang="en-US" sz="1500" dirty="0">
              <a:solidFill>
                <a:srgbClr val="FF0000"/>
              </a:solidFill>
              <a:latin typeface="Arial Rounded MT Bold" charset="0"/>
              <a:ea typeface="Arial Rounded MT Bold" charset="0"/>
              <a:cs typeface="Arial Rounded MT Bold" charset="0"/>
            </a:endParaRPr>
          </a:p>
          <a:p>
            <a:pPr>
              <a:lnSpc>
                <a:spcPct val="150000"/>
              </a:lnSpc>
            </a:pPr>
            <a:r>
              <a:rPr lang="en-US" sz="1500" dirty="0" smtClean="0">
                <a:solidFill>
                  <a:schemeClr val="tx2"/>
                </a:solidFill>
                <a:latin typeface="Arial Rounded MT Bold" charset="0"/>
                <a:ea typeface="Arial Rounded MT Bold" charset="0"/>
                <a:cs typeface="Arial Rounded MT Bold" charset="0"/>
              </a:rPr>
              <a:t>Affected cousin		</a:t>
            </a:r>
            <a:r>
              <a:rPr lang="en-US" sz="1500" dirty="0" smtClean="0">
                <a:solidFill>
                  <a:srgbClr val="FF0000"/>
                </a:solidFill>
                <a:latin typeface="Arial Rounded MT Bold" charset="0"/>
                <a:ea typeface="Arial Rounded MT Bold" charset="0"/>
                <a:cs typeface="Arial Rounded MT Bold" charset="0"/>
              </a:rPr>
              <a:t>AC</a:t>
            </a:r>
            <a:r>
              <a:rPr lang="en-US" sz="1500" dirty="0" smtClean="0">
                <a:solidFill>
                  <a:schemeClr val="tx2"/>
                </a:solidFill>
                <a:latin typeface="Arial Rounded MT Bold" charset="0"/>
                <a:ea typeface="Arial Rounded MT Bold" charset="0"/>
                <a:cs typeface="Arial Rounded MT Bold" charset="0"/>
              </a:rPr>
              <a:t>	</a:t>
            </a:r>
          </a:p>
          <a:p>
            <a:pPr>
              <a:lnSpc>
                <a:spcPct val="150000"/>
              </a:lnSpc>
            </a:pPr>
            <a:r>
              <a:rPr lang="en-US" sz="1500" dirty="0" smtClean="0">
                <a:solidFill>
                  <a:schemeClr val="tx2"/>
                </a:solidFill>
                <a:latin typeface="Arial Rounded MT Bold" charset="0"/>
                <a:ea typeface="Arial Rounded MT Bold" charset="0"/>
                <a:cs typeface="Arial Rounded MT Bold" charset="0"/>
              </a:rPr>
              <a:t>Affected cousin		</a:t>
            </a:r>
            <a:r>
              <a:rPr lang="en-US" sz="1500" dirty="0" smtClean="0">
                <a:solidFill>
                  <a:srgbClr val="FF0000"/>
                </a:solidFill>
                <a:latin typeface="Arial Rounded MT Bold" charset="0"/>
                <a:ea typeface="Arial Rounded MT Bold" charset="0"/>
                <a:cs typeface="Arial Rounded MT Bold" charset="0"/>
              </a:rPr>
              <a:t>AC</a:t>
            </a:r>
            <a:endParaRPr lang="en-US" sz="1500" dirty="0" smtClean="0">
              <a:solidFill>
                <a:schemeClr val="tx2"/>
              </a:solidFill>
              <a:latin typeface="Arial Rounded MT Bold" charset="0"/>
              <a:ea typeface="Arial Rounded MT Bold" charset="0"/>
              <a:cs typeface="Arial Rounded MT Bold" charset="0"/>
            </a:endParaRPr>
          </a:p>
          <a:p>
            <a:pPr>
              <a:lnSpc>
                <a:spcPct val="150000"/>
              </a:lnSpc>
            </a:pPr>
            <a:r>
              <a:rPr lang="en-US" sz="1500" dirty="0" smtClean="0">
                <a:solidFill>
                  <a:schemeClr val="tx2"/>
                </a:solidFill>
                <a:latin typeface="Arial Rounded MT Bold" charset="0"/>
                <a:ea typeface="Arial Rounded MT Bold" charset="0"/>
                <a:cs typeface="Arial Rounded MT Bold" charset="0"/>
              </a:rPr>
              <a:t>Unrelated			</a:t>
            </a:r>
            <a:r>
              <a:rPr lang="en-US" sz="1500" dirty="0" smtClean="0">
                <a:solidFill>
                  <a:srgbClr val="FF0000"/>
                </a:solidFill>
                <a:latin typeface="Arial Rounded MT Bold" charset="0"/>
                <a:ea typeface="Arial Rounded MT Bold" charset="0"/>
                <a:cs typeface="Arial Rounded MT Bold" charset="0"/>
              </a:rPr>
              <a:t>AA</a:t>
            </a:r>
            <a:endParaRPr lang="en-US" sz="1500" dirty="0" smtClean="0">
              <a:solidFill>
                <a:schemeClr val="tx2"/>
              </a:solidFill>
              <a:latin typeface="Arial Rounded MT Bold" charset="0"/>
              <a:ea typeface="Arial Rounded MT Bold" charset="0"/>
              <a:cs typeface="Arial Rounded MT Bold" charset="0"/>
            </a:endParaRPr>
          </a:p>
          <a:p>
            <a:pPr>
              <a:lnSpc>
                <a:spcPct val="150000"/>
              </a:lnSpc>
            </a:pPr>
            <a:r>
              <a:rPr lang="en-US" sz="1500" dirty="0" smtClean="0">
                <a:solidFill>
                  <a:schemeClr val="tx2"/>
                </a:solidFill>
                <a:latin typeface="Arial Rounded MT Bold" charset="0"/>
                <a:ea typeface="Arial Rounded MT Bold" charset="0"/>
                <a:cs typeface="Arial Rounded MT Bold" charset="0"/>
              </a:rPr>
              <a:t>Unrelated			</a:t>
            </a:r>
            <a:r>
              <a:rPr lang="en-US" sz="1500" dirty="0" smtClean="0">
                <a:solidFill>
                  <a:srgbClr val="FF0000"/>
                </a:solidFill>
                <a:latin typeface="Arial Rounded MT Bold" charset="0"/>
                <a:ea typeface="Arial Rounded MT Bold" charset="0"/>
                <a:cs typeface="Arial Rounded MT Bold" charset="0"/>
              </a:rPr>
              <a:t>AA</a:t>
            </a:r>
            <a:endParaRPr lang="en-US" sz="1500" dirty="0">
              <a:solidFill>
                <a:srgbClr val="FF0000"/>
              </a:solidFill>
              <a:latin typeface="Arial Rounded MT Bold" charset="0"/>
              <a:ea typeface="Arial Rounded MT Bold" charset="0"/>
              <a:cs typeface="Arial Rounded MT Bold" charset="0"/>
            </a:endParaRPr>
          </a:p>
          <a:p>
            <a:pPr>
              <a:lnSpc>
                <a:spcPct val="150000"/>
              </a:lnSpc>
            </a:pPr>
            <a:endParaRPr lang="en-US" sz="1500" dirty="0">
              <a:solidFill>
                <a:schemeClr val="tx2"/>
              </a:solidFill>
              <a:latin typeface="Arial Rounded MT Bold" charset="0"/>
              <a:ea typeface="Arial Rounded MT Bold" charset="0"/>
              <a:cs typeface="Arial Rounded MT Bold" charset="0"/>
            </a:endParaRPr>
          </a:p>
        </p:txBody>
      </p:sp>
      <p:sp>
        <p:nvSpPr>
          <p:cNvPr id="9" name="TextBox 8"/>
          <p:cNvSpPr txBox="1"/>
          <p:nvPr/>
        </p:nvSpPr>
        <p:spPr>
          <a:xfrm>
            <a:off x="519712" y="6110049"/>
            <a:ext cx="1398140" cy="369332"/>
          </a:xfrm>
          <a:prstGeom prst="rect">
            <a:avLst/>
          </a:prstGeom>
          <a:noFill/>
        </p:spPr>
        <p:txBody>
          <a:bodyPr wrap="none" rtlCol="0">
            <a:spAutoFit/>
          </a:bodyPr>
          <a:lstStyle/>
          <a:p>
            <a:r>
              <a:rPr lang="en-US" smtClean="0">
                <a:solidFill>
                  <a:schemeClr val="tx2"/>
                </a:solidFill>
                <a:latin typeface="Arial Rounded MT Bold" charset="0"/>
                <a:ea typeface="Arial Rounded MT Bold" charset="0"/>
                <a:cs typeface="Arial Rounded MT Bold" charset="0"/>
              </a:rPr>
              <a:t>PhastCons</a:t>
            </a:r>
            <a:endParaRPr lang="en-US" dirty="0">
              <a:solidFill>
                <a:schemeClr val="tx2"/>
              </a:solidFill>
              <a:latin typeface="Arial Rounded MT Bold" charset="0"/>
              <a:ea typeface="Arial Rounded MT Bold" charset="0"/>
              <a:cs typeface="Arial Rounded MT Bold" charset="0"/>
            </a:endParaRPr>
          </a:p>
        </p:txBody>
      </p:sp>
      <p:sp>
        <p:nvSpPr>
          <p:cNvPr id="10" name="TextBox 9"/>
          <p:cNvSpPr txBox="1"/>
          <p:nvPr/>
        </p:nvSpPr>
        <p:spPr>
          <a:xfrm>
            <a:off x="406400" y="3066375"/>
            <a:ext cx="786626" cy="1692771"/>
          </a:xfrm>
          <a:prstGeom prst="rect">
            <a:avLst/>
          </a:prstGeom>
          <a:noFill/>
        </p:spPr>
        <p:txBody>
          <a:bodyPr wrap="none" rtlCol="0">
            <a:spAutoFit/>
          </a:bodyPr>
          <a:lstStyle/>
          <a:p>
            <a:r>
              <a:rPr lang="en-US" sz="1300" dirty="0" smtClean="0">
                <a:solidFill>
                  <a:schemeClr val="tx2"/>
                </a:solidFill>
                <a:latin typeface="Arial Rounded MT Bold" charset="0"/>
                <a:ea typeface="Arial Rounded MT Bold" charset="0"/>
                <a:cs typeface="Arial Rounded MT Bold" charset="0"/>
              </a:rPr>
              <a:t>z-score</a:t>
            </a:r>
          </a:p>
          <a:p>
            <a:endParaRPr lang="en-US" sz="1300" dirty="0">
              <a:solidFill>
                <a:schemeClr val="tx2"/>
              </a:solidFill>
              <a:latin typeface="Arial Rounded MT Bold" charset="0"/>
              <a:ea typeface="Arial Rounded MT Bold" charset="0"/>
              <a:cs typeface="Arial Rounded MT Bold" charset="0"/>
            </a:endParaRPr>
          </a:p>
          <a:p>
            <a:r>
              <a:rPr lang="en-US" sz="1300" dirty="0" smtClean="0">
                <a:solidFill>
                  <a:schemeClr val="tx2"/>
                </a:solidFill>
                <a:latin typeface="Arial Rounded MT Bold" charset="0"/>
                <a:ea typeface="Arial Rounded MT Bold" charset="0"/>
                <a:cs typeface="Arial Rounded MT Bold" charset="0"/>
              </a:rPr>
              <a:t>z-score</a:t>
            </a:r>
          </a:p>
          <a:p>
            <a:endParaRPr lang="en-US" sz="1300" dirty="0">
              <a:solidFill>
                <a:schemeClr val="tx2"/>
              </a:solidFill>
              <a:latin typeface="Arial Rounded MT Bold" charset="0"/>
              <a:ea typeface="Arial Rounded MT Bold" charset="0"/>
              <a:cs typeface="Arial Rounded MT Bold" charset="0"/>
            </a:endParaRPr>
          </a:p>
          <a:p>
            <a:r>
              <a:rPr lang="en-US" sz="1300" dirty="0" smtClean="0">
                <a:solidFill>
                  <a:schemeClr val="tx2"/>
                </a:solidFill>
                <a:latin typeface="Arial Rounded MT Bold" charset="0"/>
                <a:ea typeface="Arial Rounded MT Bold" charset="0"/>
                <a:cs typeface="Arial Rounded MT Bold" charset="0"/>
              </a:rPr>
              <a:t>z-score</a:t>
            </a:r>
          </a:p>
          <a:p>
            <a:endParaRPr lang="en-US" sz="1300" dirty="0">
              <a:solidFill>
                <a:schemeClr val="tx2"/>
              </a:solidFill>
              <a:latin typeface="Arial Rounded MT Bold" charset="0"/>
              <a:ea typeface="Arial Rounded MT Bold" charset="0"/>
              <a:cs typeface="Arial Rounded MT Bold" charset="0"/>
            </a:endParaRPr>
          </a:p>
          <a:p>
            <a:endParaRPr lang="en-US" sz="1300" dirty="0">
              <a:solidFill>
                <a:schemeClr val="tx2"/>
              </a:solidFill>
              <a:latin typeface="Arial Rounded MT Bold" charset="0"/>
              <a:ea typeface="Arial Rounded MT Bold" charset="0"/>
              <a:cs typeface="Arial Rounded MT Bold" charset="0"/>
            </a:endParaRPr>
          </a:p>
          <a:p>
            <a:endParaRPr lang="en-US" sz="1300" dirty="0">
              <a:solidFill>
                <a:schemeClr val="tx2"/>
              </a:solidFill>
              <a:latin typeface="Arial Rounded MT Bold" charset="0"/>
              <a:ea typeface="Arial Rounded MT Bold" charset="0"/>
              <a:cs typeface="Arial Rounded MT Bold" charset="0"/>
            </a:endParaRPr>
          </a:p>
        </p:txBody>
      </p:sp>
      <p:sp>
        <p:nvSpPr>
          <p:cNvPr id="12" name="TextBox 11"/>
          <p:cNvSpPr txBox="1"/>
          <p:nvPr/>
        </p:nvSpPr>
        <p:spPr>
          <a:xfrm>
            <a:off x="406400" y="4132014"/>
            <a:ext cx="786626" cy="1692771"/>
          </a:xfrm>
          <a:prstGeom prst="rect">
            <a:avLst/>
          </a:prstGeom>
          <a:noFill/>
        </p:spPr>
        <p:txBody>
          <a:bodyPr wrap="none" rtlCol="0">
            <a:spAutoFit/>
          </a:bodyPr>
          <a:lstStyle/>
          <a:p>
            <a:r>
              <a:rPr lang="en-US" sz="1300" dirty="0" smtClean="0">
                <a:solidFill>
                  <a:schemeClr val="tx2"/>
                </a:solidFill>
                <a:latin typeface="Arial Rounded MT Bold" charset="0"/>
                <a:ea typeface="Arial Rounded MT Bold" charset="0"/>
                <a:cs typeface="Arial Rounded MT Bold" charset="0"/>
              </a:rPr>
              <a:t>z-score</a:t>
            </a:r>
          </a:p>
          <a:p>
            <a:endParaRPr lang="en-US" sz="1300" dirty="0">
              <a:solidFill>
                <a:schemeClr val="tx2"/>
              </a:solidFill>
              <a:latin typeface="Arial Rounded MT Bold" charset="0"/>
              <a:ea typeface="Arial Rounded MT Bold" charset="0"/>
              <a:cs typeface="Arial Rounded MT Bold" charset="0"/>
            </a:endParaRPr>
          </a:p>
          <a:p>
            <a:r>
              <a:rPr lang="en-US" sz="1300" dirty="0" smtClean="0">
                <a:solidFill>
                  <a:schemeClr val="tx2"/>
                </a:solidFill>
                <a:latin typeface="Arial Rounded MT Bold" charset="0"/>
                <a:ea typeface="Arial Rounded MT Bold" charset="0"/>
                <a:cs typeface="Arial Rounded MT Bold" charset="0"/>
              </a:rPr>
              <a:t>z-score</a:t>
            </a:r>
          </a:p>
          <a:p>
            <a:endParaRPr lang="en-US" sz="1300" dirty="0">
              <a:solidFill>
                <a:schemeClr val="tx2"/>
              </a:solidFill>
              <a:latin typeface="Arial Rounded MT Bold" charset="0"/>
              <a:ea typeface="Arial Rounded MT Bold" charset="0"/>
              <a:cs typeface="Arial Rounded MT Bold" charset="0"/>
            </a:endParaRPr>
          </a:p>
          <a:p>
            <a:r>
              <a:rPr lang="en-US" sz="1300" dirty="0" smtClean="0">
                <a:solidFill>
                  <a:schemeClr val="tx2"/>
                </a:solidFill>
                <a:latin typeface="Arial Rounded MT Bold" charset="0"/>
                <a:ea typeface="Arial Rounded MT Bold" charset="0"/>
                <a:cs typeface="Arial Rounded MT Bold" charset="0"/>
              </a:rPr>
              <a:t>z-score</a:t>
            </a:r>
          </a:p>
          <a:p>
            <a:endParaRPr lang="en-US" sz="1300" dirty="0">
              <a:solidFill>
                <a:schemeClr val="tx2"/>
              </a:solidFill>
              <a:latin typeface="Arial Rounded MT Bold" charset="0"/>
              <a:ea typeface="Arial Rounded MT Bold" charset="0"/>
              <a:cs typeface="Arial Rounded MT Bold" charset="0"/>
            </a:endParaRPr>
          </a:p>
          <a:p>
            <a:endParaRPr lang="en-US" sz="1300" dirty="0">
              <a:solidFill>
                <a:schemeClr val="tx2"/>
              </a:solidFill>
              <a:latin typeface="Arial Rounded MT Bold" charset="0"/>
              <a:ea typeface="Arial Rounded MT Bold" charset="0"/>
              <a:cs typeface="Arial Rounded MT Bold" charset="0"/>
            </a:endParaRPr>
          </a:p>
          <a:p>
            <a:endParaRPr lang="en-US" sz="1300" dirty="0">
              <a:solidFill>
                <a:schemeClr val="tx2"/>
              </a:solidFill>
              <a:latin typeface="Arial Rounded MT Bold" charset="0"/>
              <a:ea typeface="Arial Rounded MT Bold" charset="0"/>
              <a:cs typeface="Arial Rounded MT Bold" charset="0"/>
            </a:endParaRPr>
          </a:p>
        </p:txBody>
      </p:sp>
      <p:sp>
        <p:nvSpPr>
          <p:cNvPr id="13" name="TextBox 12"/>
          <p:cNvSpPr txBox="1"/>
          <p:nvPr/>
        </p:nvSpPr>
        <p:spPr>
          <a:xfrm>
            <a:off x="406400" y="5138826"/>
            <a:ext cx="786626" cy="1692771"/>
          </a:xfrm>
          <a:prstGeom prst="rect">
            <a:avLst/>
          </a:prstGeom>
          <a:noFill/>
        </p:spPr>
        <p:txBody>
          <a:bodyPr wrap="none" rtlCol="0">
            <a:spAutoFit/>
          </a:bodyPr>
          <a:lstStyle/>
          <a:p>
            <a:r>
              <a:rPr lang="en-US" sz="1300" dirty="0" smtClean="0">
                <a:solidFill>
                  <a:schemeClr val="tx2"/>
                </a:solidFill>
                <a:latin typeface="Arial Rounded MT Bold" charset="0"/>
                <a:ea typeface="Arial Rounded MT Bold" charset="0"/>
                <a:cs typeface="Arial Rounded MT Bold" charset="0"/>
              </a:rPr>
              <a:t>z-score</a:t>
            </a:r>
          </a:p>
          <a:p>
            <a:endParaRPr lang="en-US" sz="1300" dirty="0">
              <a:solidFill>
                <a:schemeClr val="tx2"/>
              </a:solidFill>
              <a:latin typeface="Arial Rounded MT Bold" charset="0"/>
              <a:ea typeface="Arial Rounded MT Bold" charset="0"/>
              <a:cs typeface="Arial Rounded MT Bold" charset="0"/>
            </a:endParaRPr>
          </a:p>
          <a:p>
            <a:r>
              <a:rPr lang="en-US" sz="1300" dirty="0" smtClean="0">
                <a:solidFill>
                  <a:schemeClr val="tx2"/>
                </a:solidFill>
                <a:latin typeface="Arial Rounded MT Bold" charset="0"/>
                <a:ea typeface="Arial Rounded MT Bold" charset="0"/>
                <a:cs typeface="Arial Rounded MT Bold" charset="0"/>
              </a:rPr>
              <a:t>z-score</a:t>
            </a:r>
          </a:p>
          <a:p>
            <a:endParaRPr lang="en-US" sz="1300" dirty="0">
              <a:solidFill>
                <a:schemeClr val="tx2"/>
              </a:solidFill>
              <a:latin typeface="Arial Rounded MT Bold" charset="0"/>
              <a:ea typeface="Arial Rounded MT Bold" charset="0"/>
              <a:cs typeface="Arial Rounded MT Bold" charset="0"/>
            </a:endParaRPr>
          </a:p>
          <a:p>
            <a:r>
              <a:rPr lang="en-US" sz="1300" dirty="0" smtClean="0">
                <a:solidFill>
                  <a:schemeClr val="tx2"/>
                </a:solidFill>
                <a:latin typeface="Arial Rounded MT Bold" charset="0"/>
                <a:ea typeface="Arial Rounded MT Bold" charset="0"/>
                <a:cs typeface="Arial Rounded MT Bold" charset="0"/>
              </a:rPr>
              <a:t>z-score</a:t>
            </a:r>
          </a:p>
          <a:p>
            <a:endParaRPr lang="en-US" sz="1300" dirty="0">
              <a:solidFill>
                <a:schemeClr val="tx2"/>
              </a:solidFill>
              <a:latin typeface="Arial Rounded MT Bold" charset="0"/>
              <a:ea typeface="Arial Rounded MT Bold" charset="0"/>
              <a:cs typeface="Arial Rounded MT Bold" charset="0"/>
            </a:endParaRPr>
          </a:p>
          <a:p>
            <a:endParaRPr lang="en-US" sz="1300" dirty="0">
              <a:solidFill>
                <a:schemeClr val="tx2"/>
              </a:solidFill>
              <a:latin typeface="Arial Rounded MT Bold" charset="0"/>
              <a:ea typeface="Arial Rounded MT Bold" charset="0"/>
              <a:cs typeface="Arial Rounded MT Bold" charset="0"/>
            </a:endParaRPr>
          </a:p>
          <a:p>
            <a:endParaRPr lang="en-US" sz="1300" dirty="0">
              <a:solidFill>
                <a:schemeClr val="tx2"/>
              </a:solidFill>
              <a:latin typeface="Arial Rounded MT Bold" charset="0"/>
              <a:ea typeface="Arial Rounded MT Bold" charset="0"/>
              <a:cs typeface="Arial Rounded MT Bold" charset="0"/>
            </a:endParaRPr>
          </a:p>
        </p:txBody>
      </p:sp>
      <p:cxnSp>
        <p:nvCxnSpPr>
          <p:cNvPr id="19" name="Straight Connector 18"/>
          <p:cNvCxnSpPr/>
          <p:nvPr/>
        </p:nvCxnSpPr>
        <p:spPr>
          <a:xfrm>
            <a:off x="5537200" y="2392578"/>
            <a:ext cx="0" cy="2476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537200" y="2374544"/>
            <a:ext cx="5994400" cy="507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72100" y="2555812"/>
            <a:ext cx="741533" cy="369332"/>
          </a:xfrm>
          <a:prstGeom prst="rect">
            <a:avLst/>
          </a:prstGeom>
          <a:noFill/>
        </p:spPr>
        <p:txBody>
          <a:bodyPr wrap="square" rtlCol="0">
            <a:spAutoFit/>
          </a:bodyPr>
          <a:lstStyle/>
          <a:p>
            <a:r>
              <a:rPr lang="en-US" smtClean="0">
                <a:solidFill>
                  <a:srgbClr val="FF0000"/>
                </a:solidFill>
                <a:latin typeface="Arial Rounded MT Bold" charset="0"/>
                <a:ea typeface="Arial Rounded MT Bold" charset="0"/>
                <a:cs typeface="Arial Rounded MT Bold" charset="0"/>
              </a:rPr>
              <a:t>A-&gt;C</a:t>
            </a:r>
            <a:endParaRPr lang="en-US">
              <a:solidFill>
                <a:srgbClr val="FF0000"/>
              </a:solidFill>
              <a:latin typeface="Arial Rounded MT Bold" charset="0"/>
              <a:ea typeface="Arial Rounded MT Bold" charset="0"/>
              <a:cs typeface="Arial Rounded MT Bold" charset="0"/>
            </a:endParaRPr>
          </a:p>
        </p:txBody>
      </p:sp>
      <p:cxnSp>
        <p:nvCxnSpPr>
          <p:cNvPr id="29" name="Straight Arrow Connector 28"/>
          <p:cNvCxnSpPr/>
          <p:nvPr/>
        </p:nvCxnSpPr>
        <p:spPr>
          <a:xfrm>
            <a:off x="11531600" y="2425343"/>
            <a:ext cx="0" cy="641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3721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925"/>
            <a:ext cx="10515600" cy="1325563"/>
          </a:xfrm>
        </p:spPr>
        <p:txBody>
          <a:bodyPr/>
          <a:lstStyle/>
          <a:p>
            <a:pPr algn="ctr"/>
            <a:r>
              <a:rPr lang="en-US" dirty="0" smtClean="0"/>
              <a:t>Personal </a:t>
            </a:r>
            <a:r>
              <a:rPr lang="en-US" dirty="0" err="1" smtClean="0"/>
              <a:t>epivariants</a:t>
            </a:r>
            <a:r>
              <a:rPr lang="en-US" dirty="0" smtClean="0"/>
              <a:t> show strongest enrichment to local rare SNVs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93908638"/>
              </p:ext>
            </p:extLst>
          </p:nvPr>
        </p:nvGraphicFramePr>
        <p:xfrm>
          <a:off x="838200" y="1825625"/>
          <a:ext cx="5181600" cy="3775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6"/>
          <p:cNvGraphicFramePr>
            <a:graphicFrameLocks noGrp="1"/>
          </p:cNvGraphicFramePr>
          <p:nvPr>
            <p:ph sz="half" idx="2"/>
            <p:extLst>
              <p:ext uri="{D42A27DB-BD31-4B8C-83A1-F6EECF244321}">
                <p14:modId xmlns:p14="http://schemas.microsoft.com/office/powerpoint/2010/main" val="671465489"/>
              </p:ext>
            </p:extLst>
          </p:nvPr>
        </p:nvGraphicFramePr>
        <p:xfrm>
          <a:off x="6172200" y="1825625"/>
          <a:ext cx="5181600" cy="377507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46100" y="5735637"/>
            <a:ext cx="9790309" cy="646331"/>
          </a:xfrm>
          <a:prstGeom prst="rect">
            <a:avLst/>
          </a:prstGeom>
          <a:noFill/>
        </p:spPr>
        <p:txBody>
          <a:bodyPr wrap="none" rtlCol="0">
            <a:spAutoFit/>
          </a:bodyPr>
          <a:lstStyle/>
          <a:p>
            <a:r>
              <a:rPr lang="en-US" dirty="0" smtClean="0">
                <a:latin typeface="Arial Rounded MT Bold" charset="0"/>
                <a:ea typeface="Arial Rounded MT Bold" charset="0"/>
                <a:cs typeface="Arial Rounded MT Bold" charset="0"/>
              </a:rPr>
              <a:t>~25% of rare </a:t>
            </a:r>
            <a:r>
              <a:rPr lang="en-US" dirty="0" err="1" smtClean="0">
                <a:latin typeface="Arial Rounded MT Bold" charset="0"/>
                <a:ea typeface="Arial Rounded MT Bold" charset="0"/>
                <a:cs typeface="Arial Rounded MT Bold" charset="0"/>
              </a:rPr>
              <a:t>epivariants</a:t>
            </a:r>
            <a:r>
              <a:rPr lang="en-US" dirty="0" smtClean="0">
                <a:latin typeface="Arial Rounded MT Bold" charset="0"/>
                <a:ea typeface="Arial Rounded MT Bold" charset="0"/>
                <a:cs typeface="Arial Rounded MT Bold" charset="0"/>
              </a:rPr>
              <a:t> are within 2kb of rare SNV (</a:t>
            </a:r>
            <a:r>
              <a:rPr lang="en-US" dirty="0" err="1" smtClean="0">
                <a:latin typeface="Arial Rounded MT Bold" charset="0"/>
                <a:ea typeface="Arial Rounded MT Bold" charset="0"/>
                <a:cs typeface="Arial Rounded MT Bold" charset="0"/>
              </a:rPr>
              <a:t>gnomad</a:t>
            </a:r>
            <a:r>
              <a:rPr lang="en-US" dirty="0">
                <a:latin typeface="Arial Rounded MT Bold" charset="0"/>
                <a:ea typeface="Arial Rounded MT Bold" charset="0"/>
                <a:cs typeface="Arial Rounded MT Bold" charset="0"/>
              </a:rPr>
              <a:t>&lt;</a:t>
            </a:r>
            <a:r>
              <a:rPr lang="en-US" dirty="0" smtClean="0">
                <a:latin typeface="Arial Rounded MT Bold" charset="0"/>
                <a:ea typeface="Arial Rounded MT Bold" charset="0"/>
                <a:cs typeface="Arial Rounded MT Bold" charset="0"/>
              </a:rPr>
              <a:t>0.005)</a:t>
            </a:r>
          </a:p>
          <a:p>
            <a:r>
              <a:rPr lang="en-US" dirty="0" smtClean="0">
                <a:latin typeface="Arial Rounded MT Bold" charset="0"/>
                <a:ea typeface="Arial Rounded MT Bold" charset="0"/>
                <a:cs typeface="Arial Rounded MT Bold" charset="0"/>
              </a:rPr>
              <a:t>- rare SNVs in proximity of rare </a:t>
            </a:r>
            <a:r>
              <a:rPr lang="en-US" dirty="0" err="1" smtClean="0">
                <a:latin typeface="Arial Rounded MT Bold" charset="0"/>
                <a:ea typeface="Arial Rounded MT Bold" charset="0"/>
                <a:cs typeface="Arial Rounded MT Bold" charset="0"/>
              </a:rPr>
              <a:t>epivariants</a:t>
            </a:r>
            <a:r>
              <a:rPr lang="en-US" dirty="0" smtClean="0">
                <a:latin typeface="Arial Rounded MT Bold" charset="0"/>
                <a:ea typeface="Arial Rounded MT Bold" charset="0"/>
                <a:cs typeface="Arial Rounded MT Bold" charset="0"/>
              </a:rPr>
              <a:t> have higher CADD scores and DHS overlap</a:t>
            </a:r>
            <a:endParaRPr lang="en-US" dirty="0">
              <a:latin typeface="Arial Rounded MT Bold" charset="0"/>
              <a:ea typeface="Arial Rounded MT Bold" charset="0"/>
              <a:cs typeface="Arial Rounded MT Bold" charset="0"/>
            </a:endParaRPr>
          </a:p>
        </p:txBody>
      </p:sp>
      <p:cxnSp>
        <p:nvCxnSpPr>
          <p:cNvPr id="10" name="Straight Connector 9"/>
          <p:cNvCxnSpPr/>
          <p:nvPr/>
        </p:nvCxnSpPr>
        <p:spPr>
          <a:xfrm>
            <a:off x="2222500" y="1749425"/>
            <a:ext cx="8509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46750" y="1728788"/>
            <a:ext cx="850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027522" y="1563172"/>
            <a:ext cx="2307619" cy="369332"/>
          </a:xfrm>
          <a:prstGeom prst="rect">
            <a:avLst/>
          </a:prstGeom>
        </p:spPr>
        <p:txBody>
          <a:bodyPr wrap="none">
            <a:spAutoFit/>
          </a:bodyPr>
          <a:lstStyle/>
          <a:p>
            <a:r>
              <a:rPr lang="en-US" dirty="0" smtClean="0">
                <a:latin typeface="Arial Rounded MT Bold" charset="0"/>
                <a:ea typeface="Arial Rounded MT Bold" charset="0"/>
                <a:cs typeface="Arial Rounded MT Bold" charset="0"/>
              </a:rPr>
              <a:t>All rare </a:t>
            </a:r>
            <a:r>
              <a:rPr lang="en-US" dirty="0" err="1" smtClean="0">
                <a:latin typeface="Arial Rounded MT Bold" charset="0"/>
                <a:ea typeface="Arial Rounded MT Bold" charset="0"/>
                <a:cs typeface="Arial Rounded MT Bold" charset="0"/>
              </a:rPr>
              <a:t>epivariants</a:t>
            </a:r>
            <a:endParaRPr lang="en-US" dirty="0"/>
          </a:p>
        </p:txBody>
      </p:sp>
      <p:sp>
        <p:nvSpPr>
          <p:cNvPr id="13" name="Rectangle 12"/>
          <p:cNvSpPr/>
          <p:nvPr/>
        </p:nvSpPr>
        <p:spPr>
          <a:xfrm>
            <a:off x="6597650" y="1539082"/>
            <a:ext cx="5280356" cy="369332"/>
          </a:xfrm>
          <a:prstGeom prst="rect">
            <a:avLst/>
          </a:prstGeom>
        </p:spPr>
        <p:txBody>
          <a:bodyPr wrap="none">
            <a:spAutoFit/>
          </a:bodyPr>
          <a:lstStyle/>
          <a:p>
            <a:r>
              <a:rPr lang="en-US" dirty="0" smtClean="0">
                <a:latin typeface="Arial Rounded MT Bold" charset="0"/>
                <a:ea typeface="Arial Rounded MT Bold" charset="0"/>
                <a:cs typeface="Arial Rounded MT Bold" charset="0"/>
              </a:rPr>
              <a:t>Rare </a:t>
            </a:r>
            <a:r>
              <a:rPr lang="en-US" dirty="0" err="1" smtClean="0">
                <a:latin typeface="Arial Rounded MT Bold" charset="0"/>
                <a:ea typeface="Arial Rounded MT Bold" charset="0"/>
                <a:cs typeface="Arial Rounded MT Bold" charset="0"/>
              </a:rPr>
              <a:t>epivariants</a:t>
            </a:r>
            <a:r>
              <a:rPr lang="en-US" dirty="0" smtClean="0">
                <a:latin typeface="Arial Rounded MT Bold" charset="0"/>
                <a:ea typeface="Arial Rounded MT Bold" charset="0"/>
                <a:cs typeface="Arial Rounded MT Bold" charset="0"/>
              </a:rPr>
              <a:t> at blood regulatory elements</a:t>
            </a:r>
            <a:endParaRPr lang="en-US" dirty="0"/>
          </a:p>
        </p:txBody>
      </p:sp>
    </p:spTree>
    <p:extLst>
      <p:ext uri="{BB962C8B-B14F-4D97-AF65-F5344CB8AC3E}">
        <p14:creationId xmlns:p14="http://schemas.microsoft.com/office/powerpoint/2010/main" val="1203582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7106" y="0"/>
            <a:ext cx="10515600" cy="1325563"/>
          </a:xfrm>
        </p:spPr>
        <p:txBody>
          <a:bodyPr/>
          <a:lstStyle/>
          <a:p>
            <a:r>
              <a:rPr lang="en-US" dirty="0" smtClean="0"/>
              <a:t>Meta-analyses of </a:t>
            </a:r>
            <a:r>
              <a:rPr lang="en-US" dirty="0" err="1" smtClean="0"/>
              <a:t>mQTLs</a:t>
            </a:r>
            <a:r>
              <a:rPr lang="en-US" dirty="0" smtClean="0"/>
              <a:t> for GWAS</a:t>
            </a:r>
            <a:endParaRPr lang="en-US" dirty="0"/>
          </a:p>
        </p:txBody>
      </p:sp>
      <p:pic>
        <p:nvPicPr>
          <p:cNvPr id="7" name="Picture 6">
            <a:extLst>
              <a:ext uri="{FF2B5EF4-FFF2-40B4-BE49-F238E27FC236}">
                <a16:creationId xmlns="" xmlns:a16="http://schemas.microsoft.com/office/drawing/2014/main" id="{B75797CF-FBB0-2049-98C8-C334C45F159E}"/>
              </a:ext>
            </a:extLst>
          </p:cNvPr>
          <p:cNvPicPr>
            <a:picLocks noChangeAspect="1"/>
          </p:cNvPicPr>
          <p:nvPr/>
        </p:nvPicPr>
        <p:blipFill>
          <a:blip r:embed="rId2"/>
          <a:stretch>
            <a:fillRect/>
          </a:stretch>
        </p:blipFill>
        <p:spPr>
          <a:xfrm>
            <a:off x="197106" y="6231248"/>
            <a:ext cx="1819242" cy="384062"/>
          </a:xfrm>
          <a:prstGeom prst="rect">
            <a:avLst/>
          </a:prstGeom>
        </p:spPr>
      </p:pic>
      <p:sp>
        <p:nvSpPr>
          <p:cNvPr id="3" name="Rectangle 2"/>
          <p:cNvSpPr/>
          <p:nvPr/>
        </p:nvSpPr>
        <p:spPr>
          <a:xfrm>
            <a:off x="108206" y="968269"/>
            <a:ext cx="11436094" cy="5262979"/>
          </a:xfrm>
          <a:prstGeom prst="rect">
            <a:avLst/>
          </a:prstGeom>
        </p:spPr>
        <p:txBody>
          <a:bodyPr wrap="square">
            <a:spAutoFit/>
          </a:bodyPr>
          <a:lstStyle/>
          <a:p>
            <a:r>
              <a:rPr lang="en-US" sz="2400" dirty="0">
                <a:solidFill>
                  <a:srgbClr val="000000"/>
                </a:solidFill>
                <a:latin typeface="Arial Rounded MT Bold" charset="0"/>
                <a:ea typeface="Arial Rounded MT Bold" charset="0"/>
                <a:cs typeface="Arial Rounded MT Bold" charset="0"/>
              </a:rPr>
              <a:t>Step 1: Uniform methylation calling using </a:t>
            </a:r>
            <a:r>
              <a:rPr lang="en-US" sz="2400" dirty="0" err="1">
                <a:solidFill>
                  <a:srgbClr val="000000"/>
                </a:solidFill>
                <a:latin typeface="Arial Rounded MT Bold" charset="0"/>
                <a:ea typeface="Arial Rounded MT Bold" charset="0"/>
                <a:cs typeface="Arial Rounded MT Bold" charset="0"/>
              </a:rPr>
              <a:t>Dragen</a:t>
            </a:r>
            <a:r>
              <a:rPr lang="en-US" sz="2400" dirty="0">
                <a:solidFill>
                  <a:srgbClr val="000000"/>
                </a:solidFill>
                <a:latin typeface="Arial Rounded MT Bold" charset="0"/>
                <a:ea typeface="Arial Rounded MT Bold" charset="0"/>
                <a:cs typeface="Arial Rounded MT Bold" charset="0"/>
              </a:rPr>
              <a:t> (complete for all datasets)</a:t>
            </a:r>
          </a:p>
          <a:p>
            <a:endParaRPr lang="en-US" sz="2400" dirty="0" smtClean="0">
              <a:solidFill>
                <a:srgbClr val="000000"/>
              </a:solidFill>
              <a:latin typeface="Arial Rounded MT Bold" charset="0"/>
              <a:ea typeface="Arial Rounded MT Bold" charset="0"/>
              <a:cs typeface="Arial Rounded MT Bold" charset="0"/>
            </a:endParaRPr>
          </a:p>
          <a:p>
            <a:r>
              <a:rPr lang="en-US" sz="2400" dirty="0" smtClean="0">
                <a:solidFill>
                  <a:srgbClr val="000000"/>
                </a:solidFill>
                <a:latin typeface="Arial Rounded MT Bold" charset="0"/>
                <a:ea typeface="Arial Rounded MT Bold" charset="0"/>
                <a:cs typeface="Arial Rounded MT Bold" charset="0"/>
              </a:rPr>
              <a:t>Step </a:t>
            </a:r>
            <a:r>
              <a:rPr lang="en-US" sz="2400" dirty="0">
                <a:solidFill>
                  <a:srgbClr val="000000"/>
                </a:solidFill>
                <a:latin typeface="Arial Rounded MT Bold" charset="0"/>
                <a:ea typeface="Arial Rounded MT Bold" charset="0"/>
                <a:cs typeface="Arial Rounded MT Bold" charset="0"/>
              </a:rPr>
              <a:t>2: Imputation (not done uniformly for Bridget and EGEA) -&gt; genotypes needed at McGill</a:t>
            </a:r>
          </a:p>
          <a:p>
            <a:endParaRPr lang="en-US" sz="2400" dirty="0" smtClean="0">
              <a:solidFill>
                <a:srgbClr val="000000"/>
              </a:solidFill>
              <a:latin typeface="Arial Rounded MT Bold" charset="0"/>
              <a:ea typeface="Arial Rounded MT Bold" charset="0"/>
              <a:cs typeface="Arial Rounded MT Bold" charset="0"/>
            </a:endParaRPr>
          </a:p>
          <a:p>
            <a:r>
              <a:rPr lang="en-US" sz="2400" dirty="0" smtClean="0">
                <a:solidFill>
                  <a:srgbClr val="000000"/>
                </a:solidFill>
                <a:latin typeface="Arial Rounded MT Bold" charset="0"/>
                <a:ea typeface="Arial Rounded MT Bold" charset="0"/>
                <a:cs typeface="Arial Rounded MT Bold" charset="0"/>
              </a:rPr>
              <a:t>Step </a:t>
            </a:r>
            <a:r>
              <a:rPr lang="en-US" sz="2400" dirty="0">
                <a:solidFill>
                  <a:srgbClr val="000000"/>
                </a:solidFill>
                <a:latin typeface="Arial Rounded MT Bold" charset="0"/>
                <a:ea typeface="Arial Rounded MT Bold" charset="0"/>
                <a:cs typeface="Arial Rounded MT Bold" charset="0"/>
              </a:rPr>
              <a:t>3: Whole blood/PBMC MCC-</a:t>
            </a:r>
            <a:r>
              <a:rPr lang="en-US" sz="2400" dirty="0" err="1">
                <a:solidFill>
                  <a:srgbClr val="000000"/>
                </a:solidFill>
                <a:latin typeface="Arial Rounded MT Bold" charset="0"/>
                <a:ea typeface="Arial Rounded MT Bold" charset="0"/>
                <a:cs typeface="Arial Rounded MT Bold" charset="0"/>
              </a:rPr>
              <a:t>seq</a:t>
            </a:r>
            <a:r>
              <a:rPr lang="en-US" sz="2400" dirty="0">
                <a:solidFill>
                  <a:srgbClr val="000000"/>
                </a:solidFill>
                <a:latin typeface="Arial Rounded MT Bold" charset="0"/>
                <a:ea typeface="Arial Rounded MT Bold" charset="0"/>
                <a:cs typeface="Arial Rounded MT Bold" charset="0"/>
              </a:rPr>
              <a:t> joint </a:t>
            </a:r>
            <a:r>
              <a:rPr lang="en-US" sz="2400" dirty="0" err="1">
                <a:solidFill>
                  <a:srgbClr val="000000"/>
                </a:solidFill>
                <a:latin typeface="Arial Rounded MT Bold" charset="0"/>
                <a:ea typeface="Arial Rounded MT Bold" charset="0"/>
                <a:cs typeface="Arial Rounded MT Bold" charset="0"/>
              </a:rPr>
              <a:t>mQTL</a:t>
            </a:r>
            <a:r>
              <a:rPr lang="en-US" sz="2400" dirty="0">
                <a:solidFill>
                  <a:srgbClr val="000000"/>
                </a:solidFill>
                <a:latin typeface="Arial Rounded MT Bold" charset="0"/>
                <a:ea typeface="Arial Rounded MT Bold" charset="0"/>
                <a:cs typeface="Arial Rounded MT Bold" charset="0"/>
              </a:rPr>
              <a:t> analyses (4 cohorts),(n= 2400</a:t>
            </a:r>
            <a:r>
              <a:rPr lang="en-US" sz="2400" dirty="0" smtClean="0">
                <a:solidFill>
                  <a:srgbClr val="000000"/>
                </a:solidFill>
                <a:latin typeface="Arial Rounded MT Bold" charset="0"/>
                <a:ea typeface="Arial Rounded MT Bold" charset="0"/>
                <a:cs typeface="Arial Rounded MT Bold" charset="0"/>
              </a:rPr>
              <a:t>)</a:t>
            </a:r>
          </a:p>
          <a:p>
            <a:endParaRPr lang="en-US" sz="2400" dirty="0">
              <a:solidFill>
                <a:srgbClr val="000000"/>
              </a:solidFill>
              <a:latin typeface="Arial Rounded MT Bold" charset="0"/>
              <a:ea typeface="Arial Rounded MT Bold" charset="0"/>
              <a:cs typeface="Arial Rounded MT Bold" charset="0"/>
            </a:endParaRPr>
          </a:p>
          <a:p>
            <a:r>
              <a:rPr lang="en-US" sz="2400" dirty="0">
                <a:solidFill>
                  <a:srgbClr val="000000"/>
                </a:solidFill>
                <a:latin typeface="Arial Rounded MT Bold" charset="0"/>
                <a:ea typeface="Arial Rounded MT Bold" charset="0"/>
                <a:cs typeface="Arial Rounded MT Bold" charset="0"/>
              </a:rPr>
              <a:t>Step 4: Validate (technical) against WB WGBS pop mapping (n</a:t>
            </a:r>
            <a:r>
              <a:rPr lang="en-US" sz="2400" dirty="0" smtClean="0">
                <a:solidFill>
                  <a:srgbClr val="000000"/>
                </a:solidFill>
                <a:latin typeface="Arial Rounded MT Bold" charset="0"/>
                <a:ea typeface="Arial Rounded MT Bold" charset="0"/>
                <a:cs typeface="Arial Rounded MT Bold" charset="0"/>
              </a:rPr>
              <a:t>=&gt;500</a:t>
            </a:r>
            <a:r>
              <a:rPr lang="en-US" sz="2400" dirty="0">
                <a:solidFill>
                  <a:srgbClr val="000000"/>
                </a:solidFill>
                <a:latin typeface="Arial Rounded MT Bold" charset="0"/>
                <a:ea typeface="Arial Rounded MT Bold" charset="0"/>
                <a:cs typeface="Arial Rounded MT Bold" charset="0"/>
              </a:rPr>
              <a:t>)</a:t>
            </a:r>
          </a:p>
          <a:p>
            <a:endParaRPr lang="en-US" sz="2400" dirty="0" smtClean="0">
              <a:solidFill>
                <a:srgbClr val="000000"/>
              </a:solidFill>
              <a:latin typeface="Arial Rounded MT Bold" charset="0"/>
              <a:ea typeface="Arial Rounded MT Bold" charset="0"/>
              <a:cs typeface="Arial Rounded MT Bold" charset="0"/>
            </a:endParaRPr>
          </a:p>
          <a:p>
            <a:r>
              <a:rPr lang="en-US" sz="2400" dirty="0" smtClean="0">
                <a:solidFill>
                  <a:srgbClr val="000000"/>
                </a:solidFill>
                <a:latin typeface="Arial Rounded MT Bold" charset="0"/>
                <a:ea typeface="Arial Rounded MT Bold" charset="0"/>
                <a:cs typeface="Arial Rounded MT Bold" charset="0"/>
              </a:rPr>
              <a:t>Step </a:t>
            </a:r>
            <a:r>
              <a:rPr lang="en-US" sz="2400" dirty="0">
                <a:solidFill>
                  <a:srgbClr val="000000"/>
                </a:solidFill>
                <a:latin typeface="Arial Rounded MT Bold" charset="0"/>
                <a:ea typeface="Arial Rounded MT Bold" charset="0"/>
                <a:cs typeface="Arial Rounded MT Bold" charset="0"/>
              </a:rPr>
              <a:t>5: Explore cell of origin (n=1600) fractionated blood MCC-</a:t>
            </a:r>
            <a:r>
              <a:rPr lang="en-US" sz="2400" dirty="0" err="1">
                <a:solidFill>
                  <a:srgbClr val="000000"/>
                </a:solidFill>
                <a:latin typeface="Arial Rounded MT Bold" charset="0"/>
                <a:ea typeface="Arial Rounded MT Bold" charset="0"/>
                <a:cs typeface="Arial Rounded MT Bold" charset="0"/>
              </a:rPr>
              <a:t>qtl</a:t>
            </a:r>
            <a:r>
              <a:rPr lang="en-US" sz="2400" dirty="0">
                <a:solidFill>
                  <a:srgbClr val="000000"/>
                </a:solidFill>
                <a:latin typeface="Arial Rounded MT Bold" charset="0"/>
                <a:ea typeface="Arial Rounded MT Bold" charset="0"/>
                <a:cs typeface="Arial Rounded MT Bold" charset="0"/>
              </a:rPr>
              <a:t> datasets (5 blood cell subsets)</a:t>
            </a:r>
          </a:p>
          <a:p>
            <a:endParaRPr lang="en-US" sz="2400" dirty="0" smtClean="0">
              <a:solidFill>
                <a:srgbClr val="000000"/>
              </a:solidFill>
              <a:latin typeface="Arial Rounded MT Bold" charset="0"/>
              <a:ea typeface="Arial Rounded MT Bold" charset="0"/>
              <a:cs typeface="Arial Rounded MT Bold" charset="0"/>
            </a:endParaRPr>
          </a:p>
          <a:p>
            <a:r>
              <a:rPr lang="en-US" sz="2400" dirty="0" smtClean="0">
                <a:solidFill>
                  <a:srgbClr val="000000"/>
                </a:solidFill>
                <a:latin typeface="Arial Rounded MT Bold" charset="0"/>
                <a:ea typeface="Arial Rounded MT Bold" charset="0"/>
                <a:cs typeface="Arial Rounded MT Bold" charset="0"/>
              </a:rPr>
              <a:t>Step </a:t>
            </a:r>
            <a:r>
              <a:rPr lang="en-US" sz="2400" dirty="0">
                <a:solidFill>
                  <a:srgbClr val="000000"/>
                </a:solidFill>
                <a:latin typeface="Arial Rounded MT Bold" charset="0"/>
                <a:ea typeface="Arial Rounded MT Bold" charset="0"/>
                <a:cs typeface="Arial Rounded MT Bold" charset="0"/>
              </a:rPr>
              <a:t>6: Apply universal GWAS </a:t>
            </a:r>
            <a:r>
              <a:rPr lang="en-US" sz="2400" dirty="0" err="1">
                <a:solidFill>
                  <a:srgbClr val="000000"/>
                </a:solidFill>
                <a:latin typeface="Arial Rounded MT Bold" charset="0"/>
                <a:ea typeface="Arial Rounded MT Bold" charset="0"/>
                <a:cs typeface="Arial Rounded MT Bold" charset="0"/>
              </a:rPr>
              <a:t>coloc</a:t>
            </a:r>
            <a:r>
              <a:rPr lang="en-US" sz="2400" dirty="0">
                <a:solidFill>
                  <a:srgbClr val="000000"/>
                </a:solidFill>
                <a:latin typeface="Arial Rounded MT Bold" charset="0"/>
                <a:ea typeface="Arial Rounded MT Bold" charset="0"/>
                <a:cs typeface="Arial Rounded MT Bold" charset="0"/>
              </a:rPr>
              <a:t> and annotate disease SNPs</a:t>
            </a:r>
            <a:endParaRPr lang="en-US" sz="2400" b="0" i="0" dirty="0">
              <a:solidFill>
                <a:srgbClr val="000000"/>
              </a:solidFill>
              <a:effectLst/>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2045006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287"/>
            <a:ext cx="11938000" cy="1325563"/>
          </a:xfrm>
        </p:spPr>
        <p:txBody>
          <a:bodyPr/>
          <a:lstStyle/>
          <a:p>
            <a:r>
              <a:rPr lang="en-US" dirty="0" err="1" smtClean="0"/>
              <a:t>Colocalisation</a:t>
            </a:r>
            <a:r>
              <a:rPr lang="en-US" dirty="0" smtClean="0"/>
              <a:t> pipeline, current WB </a:t>
            </a:r>
            <a:r>
              <a:rPr lang="en-US" dirty="0" err="1" smtClean="0"/>
              <a:t>mQTLs</a:t>
            </a:r>
            <a:endParaRPr lang="en-US" dirty="0"/>
          </a:p>
        </p:txBody>
      </p:sp>
      <p:pic>
        <p:nvPicPr>
          <p:cNvPr id="5" name="Picture 4"/>
          <p:cNvPicPr>
            <a:picLocks noChangeAspect="1"/>
          </p:cNvPicPr>
          <p:nvPr/>
        </p:nvPicPr>
        <p:blipFill>
          <a:blip r:embed="rId2"/>
          <a:stretch>
            <a:fillRect/>
          </a:stretch>
        </p:blipFill>
        <p:spPr>
          <a:xfrm>
            <a:off x="723900" y="1404725"/>
            <a:ext cx="9042400" cy="4887249"/>
          </a:xfrm>
          <a:prstGeom prst="rect">
            <a:avLst/>
          </a:prstGeom>
        </p:spPr>
      </p:pic>
    </p:spTree>
    <p:extLst>
      <p:ext uri="{BB962C8B-B14F-4D97-AF65-F5344CB8AC3E}">
        <p14:creationId xmlns:p14="http://schemas.microsoft.com/office/powerpoint/2010/main" val="3483050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06400" y="48787"/>
            <a:ext cx="11938000" cy="1325563"/>
          </a:xfrm>
        </p:spPr>
        <p:txBody>
          <a:bodyPr/>
          <a:lstStyle/>
          <a:p>
            <a:r>
              <a:rPr lang="en-US" dirty="0" err="1" smtClean="0"/>
              <a:t>Colocalisation</a:t>
            </a:r>
            <a:r>
              <a:rPr lang="en-US" dirty="0" smtClean="0"/>
              <a:t> pipeline, CD4 </a:t>
            </a:r>
            <a:r>
              <a:rPr lang="en-US" dirty="0" err="1" smtClean="0"/>
              <a:t>mQTLs</a:t>
            </a:r>
            <a:endParaRPr lang="en-US" dirty="0"/>
          </a:p>
        </p:txBody>
      </p:sp>
      <p:pic>
        <p:nvPicPr>
          <p:cNvPr id="6" name="Picture 5"/>
          <p:cNvPicPr>
            <a:picLocks noChangeAspect="1"/>
          </p:cNvPicPr>
          <p:nvPr/>
        </p:nvPicPr>
        <p:blipFill>
          <a:blip r:embed="rId2"/>
          <a:stretch>
            <a:fillRect/>
          </a:stretch>
        </p:blipFill>
        <p:spPr>
          <a:xfrm>
            <a:off x="546100" y="1113935"/>
            <a:ext cx="9537700" cy="5148546"/>
          </a:xfrm>
          <a:prstGeom prst="rect">
            <a:avLst/>
          </a:prstGeom>
        </p:spPr>
      </p:pic>
    </p:spTree>
    <p:extLst>
      <p:ext uri="{BB962C8B-B14F-4D97-AF65-F5344CB8AC3E}">
        <p14:creationId xmlns:p14="http://schemas.microsoft.com/office/powerpoint/2010/main" val="8968146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20650"/>
            <a:ext cx="10515600" cy="1325563"/>
          </a:xfrm>
        </p:spPr>
        <p:txBody>
          <a:bodyPr/>
          <a:lstStyle/>
          <a:p>
            <a:r>
              <a:rPr lang="en-US" dirty="0" smtClean="0"/>
              <a:t>T1D t0 vs. t1 </a:t>
            </a:r>
            <a:r>
              <a:rPr lang="en-US" dirty="0" err="1" smtClean="0"/>
              <a:t>hypomethylation</a:t>
            </a:r>
            <a:endParaRPr lang="en-US" dirty="0"/>
          </a:p>
        </p:txBody>
      </p:sp>
      <p:sp>
        <p:nvSpPr>
          <p:cNvPr id="3" name="Content Placeholder 2"/>
          <p:cNvSpPr>
            <a:spLocks noGrp="1"/>
          </p:cNvSpPr>
          <p:nvPr>
            <p:ph idx="1"/>
          </p:nvPr>
        </p:nvSpPr>
        <p:spPr>
          <a:xfrm>
            <a:off x="127000" y="1127125"/>
            <a:ext cx="11226799" cy="4351338"/>
          </a:xfrm>
        </p:spPr>
        <p:txBody>
          <a:bodyPr/>
          <a:lstStyle/>
          <a:p>
            <a:r>
              <a:rPr lang="en-US" dirty="0" smtClean="0"/>
              <a:t>~3600 </a:t>
            </a:r>
            <a:r>
              <a:rPr lang="en-US" dirty="0" err="1" smtClean="0"/>
              <a:t>CpGs</a:t>
            </a:r>
            <a:r>
              <a:rPr lang="en-US" dirty="0" smtClean="0"/>
              <a:t> @ P &lt;0.001</a:t>
            </a:r>
          </a:p>
          <a:p>
            <a:r>
              <a:rPr lang="en-US" dirty="0" smtClean="0"/>
              <a:t>Majority (~90%) signals distal to TSS (&gt;10kb)</a:t>
            </a:r>
          </a:p>
          <a:p>
            <a:r>
              <a:rPr lang="en-US" dirty="0" smtClean="0"/>
              <a:t>Interesting Enrichment in </a:t>
            </a:r>
            <a:r>
              <a:rPr lang="en-US" dirty="0" err="1" smtClean="0"/>
              <a:t>MetaScape</a:t>
            </a:r>
            <a:r>
              <a:rPr lang="en-US" dirty="0" smtClean="0"/>
              <a:t> Enriched Ontology Clusters</a:t>
            </a:r>
          </a:p>
          <a:p>
            <a:endParaRPr lang="en-US" dirty="0"/>
          </a:p>
        </p:txBody>
      </p:sp>
      <p:pic>
        <p:nvPicPr>
          <p:cNvPr id="4" name="Picture 3" descr="HeatmapSelectedGO.png"/>
          <p:cNvPicPr>
            <a:picLocks noChangeAspect="1"/>
          </p:cNvPicPr>
          <p:nvPr/>
        </p:nvPicPr>
        <p:blipFill>
          <a:blip r:embed="rId2"/>
          <a:stretch>
            <a:fillRect/>
          </a:stretch>
        </p:blipFill>
        <p:spPr>
          <a:xfrm>
            <a:off x="640233" y="2629274"/>
            <a:ext cx="9430868" cy="3654899"/>
          </a:xfrm>
          <a:prstGeom prst="rect">
            <a:avLst/>
          </a:prstGeom>
        </p:spPr>
      </p:pic>
      <p:sp>
        <p:nvSpPr>
          <p:cNvPr id="5" name="Rectangle 4"/>
          <p:cNvSpPr/>
          <p:nvPr/>
        </p:nvSpPr>
        <p:spPr>
          <a:xfrm>
            <a:off x="4864100" y="3505200"/>
            <a:ext cx="2590800" cy="177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89500" y="3822700"/>
            <a:ext cx="2679700" cy="1651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51400" y="4699000"/>
            <a:ext cx="2120900" cy="17742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26935" y="3463741"/>
            <a:ext cx="4365065" cy="646331"/>
          </a:xfrm>
          <a:prstGeom prst="rect">
            <a:avLst/>
          </a:prstGeom>
          <a:ln>
            <a:solidFill>
              <a:srgbClr val="C00000"/>
            </a:solidFill>
          </a:ln>
        </p:spPr>
        <p:txBody>
          <a:bodyPr wrap="square">
            <a:spAutoFit/>
          </a:bodyPr>
          <a:lstStyle/>
          <a:p>
            <a:r>
              <a:rPr lang="en-US" dirty="0">
                <a:solidFill>
                  <a:srgbClr val="FF0000"/>
                </a:solidFill>
              </a:rPr>
              <a:t>HNF1B</a:t>
            </a:r>
            <a:r>
              <a:rPr lang="en-US">
                <a:solidFill>
                  <a:srgbClr val="FF0000"/>
                </a:solidFill>
              </a:rPr>
              <a:t>	</a:t>
            </a:r>
            <a:endParaRPr lang="en-US" smtClean="0">
              <a:solidFill>
                <a:srgbClr val="FF0000"/>
              </a:solidFill>
            </a:endParaRPr>
          </a:p>
          <a:p>
            <a:r>
              <a:rPr lang="en-US" dirty="0" smtClean="0">
                <a:solidFill>
                  <a:srgbClr val="FF0000"/>
                </a:solidFill>
              </a:rPr>
              <a:t>Diabetes </a:t>
            </a:r>
            <a:r>
              <a:rPr lang="en-US" dirty="0">
                <a:solidFill>
                  <a:srgbClr val="FF0000"/>
                </a:solidFill>
              </a:rPr>
              <a:t>mellitus, noninsulin-dependent,</a:t>
            </a:r>
          </a:p>
        </p:txBody>
      </p:sp>
      <p:cxnSp>
        <p:nvCxnSpPr>
          <p:cNvPr id="10" name="Straight Arrow Connector 9"/>
          <p:cNvCxnSpPr/>
          <p:nvPr/>
        </p:nvCxnSpPr>
        <p:spPr>
          <a:xfrm>
            <a:off x="7454900" y="3505200"/>
            <a:ext cx="330200" cy="3175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00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4925"/>
            <a:ext cx="10515600" cy="1325563"/>
          </a:xfrm>
        </p:spPr>
        <p:txBody>
          <a:bodyPr/>
          <a:lstStyle/>
          <a:p>
            <a:r>
              <a:rPr lang="en-US" dirty="0" smtClean="0"/>
              <a:t>T1D t0 vs. t1 </a:t>
            </a:r>
            <a:r>
              <a:rPr lang="en-US" dirty="0" err="1" smtClean="0"/>
              <a:t>hypermethylation</a:t>
            </a:r>
            <a:endParaRPr lang="en-US" dirty="0"/>
          </a:p>
        </p:txBody>
      </p:sp>
      <p:sp>
        <p:nvSpPr>
          <p:cNvPr id="5" name="Content Placeholder 2"/>
          <p:cNvSpPr>
            <a:spLocks noGrp="1"/>
          </p:cNvSpPr>
          <p:nvPr>
            <p:ph idx="1"/>
          </p:nvPr>
        </p:nvSpPr>
        <p:spPr>
          <a:xfrm>
            <a:off x="127001" y="1177925"/>
            <a:ext cx="11226799" cy="4351338"/>
          </a:xfrm>
        </p:spPr>
        <p:txBody>
          <a:bodyPr/>
          <a:lstStyle/>
          <a:p>
            <a:r>
              <a:rPr lang="en-US" dirty="0" smtClean="0"/>
              <a:t>~1262 </a:t>
            </a:r>
            <a:r>
              <a:rPr lang="en-US" dirty="0" err="1" smtClean="0"/>
              <a:t>CpGs</a:t>
            </a:r>
            <a:r>
              <a:rPr lang="en-US" dirty="0" smtClean="0"/>
              <a:t> @ P &lt;0.001</a:t>
            </a:r>
          </a:p>
          <a:p>
            <a:r>
              <a:rPr lang="en-US" dirty="0" smtClean="0"/>
              <a:t>Majority (~85%) signals distal to TSS (&gt;10kb)</a:t>
            </a:r>
          </a:p>
          <a:p>
            <a:r>
              <a:rPr lang="en-US" dirty="0" smtClean="0"/>
              <a:t>No clear link to expected biology</a:t>
            </a:r>
          </a:p>
          <a:p>
            <a:endParaRPr lang="en-US" dirty="0"/>
          </a:p>
        </p:txBody>
      </p:sp>
      <p:pic>
        <p:nvPicPr>
          <p:cNvPr id="6" name="Picture 5" descr="HeatmapSelectedGO.png"/>
          <p:cNvPicPr>
            <a:picLocks noChangeAspect="1"/>
          </p:cNvPicPr>
          <p:nvPr/>
        </p:nvPicPr>
        <p:blipFill>
          <a:blip r:embed="rId2"/>
          <a:stretch>
            <a:fillRect/>
          </a:stretch>
        </p:blipFill>
        <p:spPr>
          <a:xfrm>
            <a:off x="640080" y="3020049"/>
            <a:ext cx="10911535" cy="2690873"/>
          </a:xfrm>
          <a:prstGeom prst="rect">
            <a:avLst/>
          </a:prstGeom>
        </p:spPr>
      </p:pic>
    </p:spTree>
    <p:extLst>
      <p:ext uri="{BB962C8B-B14F-4D97-AF65-F5344CB8AC3E}">
        <p14:creationId xmlns:p14="http://schemas.microsoft.com/office/powerpoint/2010/main" val="2356891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42875"/>
            <a:ext cx="12077700" cy="1325563"/>
          </a:xfrm>
        </p:spPr>
        <p:txBody>
          <a:bodyPr/>
          <a:lstStyle/>
          <a:p>
            <a:r>
              <a:rPr lang="en-US" dirty="0" smtClean="0"/>
              <a:t>Metabolic disease links in T1D </a:t>
            </a:r>
            <a:r>
              <a:rPr lang="en-US" dirty="0" err="1" smtClean="0"/>
              <a:t>hypermCGs</a:t>
            </a:r>
            <a:r>
              <a:rPr lang="en-US" dirty="0" smtClean="0"/>
              <a:t>?</a:t>
            </a:r>
            <a:endParaRPr lang="en-US" dirty="0"/>
          </a:p>
        </p:txBody>
      </p:sp>
      <p:sp>
        <p:nvSpPr>
          <p:cNvPr id="6" name="Rectangle 5"/>
          <p:cNvSpPr/>
          <p:nvPr/>
        </p:nvSpPr>
        <p:spPr>
          <a:xfrm>
            <a:off x="361950" y="822325"/>
            <a:ext cx="13557250" cy="5909310"/>
          </a:xfrm>
          <a:prstGeom prst="rect">
            <a:avLst/>
          </a:prstGeom>
        </p:spPr>
        <p:txBody>
          <a:bodyPr wrap="square">
            <a:spAutoFit/>
          </a:bodyPr>
          <a:lstStyle/>
          <a:p>
            <a:r>
              <a:rPr lang="en-US" b="1" u="sng" dirty="0" smtClean="0">
                <a:solidFill>
                  <a:srgbClr val="FFFFFF"/>
                </a:solidFill>
                <a:latin typeface="Arial-BoldMT" charset="0"/>
                <a:hlinkClick r:id="rId3"/>
              </a:rPr>
              <a:t>	Category</a:t>
            </a:r>
            <a:r>
              <a:rPr lang="en-US" b="1" u="sng" dirty="0">
                <a:solidFill>
                  <a:srgbClr val="FFFFFF"/>
                </a:solidFill>
                <a:latin typeface="Arial-BoldMT" charset="0"/>
                <a:hlinkClick r:id="rId3"/>
              </a:rPr>
              <a:t>	</a:t>
            </a:r>
            <a:r>
              <a:rPr lang="en-US" b="1" u="sng" dirty="0">
                <a:solidFill>
                  <a:srgbClr val="FFFFFF"/>
                </a:solidFill>
                <a:latin typeface="Arial-BoldMT" charset="0"/>
                <a:hlinkClick r:id="rId4"/>
              </a:rPr>
              <a:t>Term	</a:t>
            </a:r>
            <a:r>
              <a:rPr lang="en-US" b="1" u="sng" dirty="0" smtClean="0">
                <a:solidFill>
                  <a:srgbClr val="FFFFFF"/>
                </a:solidFill>
                <a:latin typeface="Arial-BoldMT" charset="0"/>
                <a:hlinkClick r:id="rId4"/>
              </a:rPr>
              <a:t>			</a:t>
            </a:r>
            <a:r>
              <a:rPr lang="en-US" b="1" u="sng" dirty="0" smtClean="0">
                <a:solidFill>
                  <a:srgbClr val="FFFFFF"/>
                </a:solidFill>
                <a:latin typeface="Arial-BoldMT" charset="0"/>
                <a:hlinkClick r:id="rId5"/>
              </a:rPr>
              <a:t>Count</a:t>
            </a:r>
            <a:r>
              <a:rPr lang="en-US" b="1" u="sng" dirty="0">
                <a:solidFill>
                  <a:srgbClr val="FFFFFF"/>
                </a:solidFill>
                <a:latin typeface="Arial-BoldMT" charset="0"/>
                <a:hlinkClick r:id="rId5"/>
              </a:rPr>
              <a:t>	</a:t>
            </a:r>
            <a:r>
              <a:rPr lang="en-US" b="1" u="sng" dirty="0">
                <a:solidFill>
                  <a:srgbClr val="FFFFFF"/>
                </a:solidFill>
                <a:latin typeface="Arial-BoldMT" charset="0"/>
                <a:hlinkClick r:id="rId6"/>
              </a:rPr>
              <a:t>%	</a:t>
            </a:r>
            <a:r>
              <a:rPr lang="en-US" b="1" u="sng" dirty="0">
                <a:solidFill>
                  <a:srgbClr val="FFFFFF"/>
                </a:solidFill>
                <a:latin typeface="Arial-BoldMT" charset="0"/>
                <a:hlinkClick r:id="rId7"/>
              </a:rPr>
              <a:t>P-Value	</a:t>
            </a:r>
            <a:r>
              <a:rPr lang="en-US" b="1" u="sng" dirty="0" smtClean="0">
                <a:solidFill>
                  <a:srgbClr val="FFFFFF"/>
                </a:solidFill>
                <a:latin typeface="Arial-BoldMT" charset="0"/>
                <a:hlinkClick r:id="rId8"/>
              </a:rPr>
              <a:t>Benjamini</a:t>
            </a:r>
            <a:endParaRPr lang="en-US" b="1" u="sng" dirty="0">
              <a:solidFill>
                <a:srgbClr val="FFFFFF"/>
              </a:solidFill>
              <a:latin typeface="Arial-BoldMT" charset="0"/>
              <a:hlinkClick r:id="rId8"/>
            </a:endParaRPr>
          </a:p>
          <a:p>
            <a:r>
              <a:rPr lang="hr-HR" dirty="0">
                <a:solidFill>
                  <a:srgbClr val="000000"/>
                </a:solidFill>
                <a:latin typeface="verdana" charset="0"/>
              </a:rPr>
              <a:t>	GAD_DISEASE	</a:t>
            </a:r>
            <a:r>
              <a:rPr lang="hr-HR" dirty="0" err="1">
                <a:solidFill>
                  <a:srgbClr val="000000"/>
                </a:solidFill>
                <a:latin typeface="verdana" charset="0"/>
              </a:rPr>
              <a:t>Cholesterol</a:t>
            </a:r>
            <a:r>
              <a:rPr lang="hr-HR" dirty="0">
                <a:solidFill>
                  <a:srgbClr val="000000"/>
                </a:solidFill>
                <a:latin typeface="verdana" charset="0"/>
              </a:rPr>
              <a:t>, HDL	</a:t>
            </a:r>
            <a:r>
              <a:rPr lang="hr-HR" dirty="0" smtClean="0">
                <a:solidFill>
                  <a:srgbClr val="000000"/>
                </a:solidFill>
                <a:latin typeface="verdana" charset="0"/>
              </a:rPr>
              <a:t>	</a:t>
            </a:r>
            <a:r>
              <a:rPr lang="hr-HR" u="sng" dirty="0" smtClean="0">
                <a:solidFill>
                  <a:srgbClr val="000000"/>
                </a:solidFill>
                <a:latin typeface="verdana" charset="0"/>
                <a:hlinkClick r:id="rId9"/>
              </a:rPr>
              <a:t>12</a:t>
            </a:r>
            <a:r>
              <a:rPr lang="hr-HR" u="sng" dirty="0">
                <a:solidFill>
                  <a:srgbClr val="000000"/>
                </a:solidFill>
                <a:latin typeface="verdana" charset="0"/>
                <a:hlinkClick r:id="rId9"/>
              </a:rPr>
              <a:t>	8.5	7.6E-4	4.5E-1	</a:t>
            </a:r>
          </a:p>
          <a:p>
            <a:r>
              <a:rPr lang="en-US" dirty="0">
                <a:solidFill>
                  <a:srgbClr val="000000"/>
                </a:solidFill>
                <a:latin typeface="verdana" charset="0"/>
              </a:rPr>
              <a:t>	GAD_DISEASE	breast cancer	</a:t>
            </a:r>
            <a:r>
              <a:rPr lang="en-US" dirty="0" smtClean="0">
                <a:solidFill>
                  <a:srgbClr val="000000"/>
                </a:solidFill>
                <a:latin typeface="verdana" charset="0"/>
              </a:rPr>
              <a:t>	</a:t>
            </a:r>
            <a:r>
              <a:rPr lang="en-US" b="1" u="sng" dirty="0" smtClean="0">
                <a:solidFill>
                  <a:srgbClr val="000087"/>
                </a:solidFill>
                <a:latin typeface="Verdana-Bold" charset="0"/>
                <a:hlinkClick r:id="rId10"/>
              </a:rPr>
              <a:t>	</a:t>
            </a:r>
            <a:r>
              <a:rPr lang="en-US" u="sng" dirty="0" smtClean="0">
                <a:solidFill>
                  <a:srgbClr val="000000"/>
                </a:solidFill>
                <a:latin typeface="verdana" charset="0"/>
                <a:hlinkClick r:id="rId10"/>
              </a:rPr>
              <a:t>11</a:t>
            </a:r>
            <a:r>
              <a:rPr lang="en-US" u="sng" dirty="0">
                <a:solidFill>
                  <a:srgbClr val="000000"/>
                </a:solidFill>
                <a:latin typeface="verdana" charset="0"/>
                <a:hlinkClick r:id="rId10"/>
              </a:rPr>
              <a:t>	7.8	9.2E-3	9.7E-1	</a:t>
            </a:r>
          </a:p>
          <a:p>
            <a:r>
              <a:rPr lang="en-US" dirty="0">
                <a:solidFill>
                  <a:srgbClr val="000000"/>
                </a:solidFill>
                <a:latin typeface="verdana" charset="0"/>
              </a:rPr>
              <a:t>	GAD_DISEASE	susceptibility to </a:t>
            </a:r>
            <a:r>
              <a:rPr lang="en-US" dirty="0" smtClean="0">
                <a:solidFill>
                  <a:srgbClr val="000000"/>
                </a:solidFill>
                <a:latin typeface="verdana" charset="0"/>
              </a:rPr>
              <a:t>MS</a:t>
            </a:r>
            <a:r>
              <a:rPr lang="en-US" dirty="0">
                <a:solidFill>
                  <a:srgbClr val="000000"/>
                </a:solidFill>
                <a:latin typeface="verdana" charset="0"/>
              </a:rPr>
              <a:t>	</a:t>
            </a:r>
            <a:r>
              <a:rPr lang="en-US" b="1" u="sng" dirty="0" smtClean="0">
                <a:solidFill>
                  <a:srgbClr val="000087"/>
                </a:solidFill>
                <a:latin typeface="Verdana-Bold" charset="0"/>
                <a:hlinkClick r:id="rId11"/>
              </a:rPr>
              <a:t>	</a:t>
            </a:r>
            <a:r>
              <a:rPr lang="en-US" u="sng" dirty="0" smtClean="0">
                <a:solidFill>
                  <a:srgbClr val="000000"/>
                </a:solidFill>
                <a:latin typeface="verdana" charset="0"/>
                <a:hlinkClick r:id="rId11"/>
              </a:rPr>
              <a:t>2</a:t>
            </a:r>
            <a:r>
              <a:rPr lang="en-US" u="sng" dirty="0">
                <a:solidFill>
                  <a:srgbClr val="000000"/>
                </a:solidFill>
                <a:latin typeface="verdana" charset="0"/>
                <a:hlinkClick r:id="rId11"/>
              </a:rPr>
              <a:t>	1.4	1.6E-2	9.8E-1	</a:t>
            </a:r>
          </a:p>
          <a:p>
            <a:r>
              <a:rPr lang="en-US" dirty="0">
                <a:solidFill>
                  <a:srgbClr val="000000"/>
                </a:solidFill>
                <a:latin typeface="verdana" charset="0"/>
              </a:rPr>
              <a:t>	GAD_DISEASE	benzene </a:t>
            </a:r>
            <a:r>
              <a:rPr lang="en-US" dirty="0" err="1">
                <a:solidFill>
                  <a:srgbClr val="000000"/>
                </a:solidFill>
                <a:latin typeface="verdana" charset="0"/>
              </a:rPr>
              <a:t>haematotoxicity</a:t>
            </a:r>
            <a:r>
              <a:rPr lang="en-US" dirty="0">
                <a:solidFill>
                  <a:srgbClr val="000000"/>
                </a:solidFill>
                <a:latin typeface="verdana" charset="0"/>
              </a:rPr>
              <a:t>	</a:t>
            </a:r>
            <a:r>
              <a:rPr lang="en-US" u="sng" dirty="0" smtClean="0">
                <a:solidFill>
                  <a:srgbClr val="000000"/>
                </a:solidFill>
                <a:latin typeface="verdana" charset="0"/>
                <a:hlinkClick r:id="rId12"/>
              </a:rPr>
              <a:t>7</a:t>
            </a:r>
            <a:r>
              <a:rPr lang="en-US" u="sng" dirty="0">
                <a:solidFill>
                  <a:srgbClr val="000000"/>
                </a:solidFill>
                <a:latin typeface="verdana" charset="0"/>
                <a:hlinkClick r:id="rId12"/>
              </a:rPr>
              <a:t>	5.0	2.0E-2	9.8E-1	</a:t>
            </a:r>
          </a:p>
          <a:p>
            <a:r>
              <a:rPr lang="nl-NL" dirty="0">
                <a:solidFill>
                  <a:srgbClr val="000000"/>
                </a:solidFill>
                <a:latin typeface="verdana" charset="0"/>
              </a:rPr>
              <a:t>	GAD_DISEASE	</a:t>
            </a:r>
            <a:r>
              <a:rPr lang="nl-NL" dirty="0" err="1">
                <a:solidFill>
                  <a:srgbClr val="000000"/>
                </a:solidFill>
                <a:latin typeface="verdana" charset="0"/>
              </a:rPr>
              <a:t>longevity</a:t>
            </a:r>
            <a:r>
              <a:rPr lang="nl-NL" dirty="0">
                <a:solidFill>
                  <a:srgbClr val="000000"/>
                </a:solidFill>
                <a:latin typeface="verdana" charset="0"/>
              </a:rPr>
              <a:t>	</a:t>
            </a:r>
            <a:r>
              <a:rPr lang="nl-NL" dirty="0" smtClean="0">
                <a:solidFill>
                  <a:srgbClr val="000000"/>
                </a:solidFill>
                <a:latin typeface="verdana" charset="0"/>
              </a:rPr>
              <a:t>		</a:t>
            </a:r>
            <a:r>
              <a:rPr lang="nl-NL" u="sng" dirty="0" smtClean="0">
                <a:solidFill>
                  <a:srgbClr val="000000"/>
                </a:solidFill>
                <a:latin typeface="verdana" charset="0"/>
                <a:hlinkClick r:id="rId13"/>
              </a:rPr>
              <a:t>9</a:t>
            </a:r>
            <a:r>
              <a:rPr lang="nl-NL" u="sng" dirty="0">
                <a:solidFill>
                  <a:srgbClr val="000000"/>
                </a:solidFill>
                <a:latin typeface="verdana" charset="0"/>
                <a:hlinkClick r:id="rId13"/>
              </a:rPr>
              <a:t>	6.4	2.2E-2	9.7E-1	</a:t>
            </a:r>
          </a:p>
          <a:p>
            <a:r>
              <a:rPr lang="nl-NL" dirty="0">
                <a:solidFill>
                  <a:srgbClr val="000000"/>
                </a:solidFill>
                <a:latin typeface="verdana" charset="0"/>
              </a:rPr>
              <a:t>	GAD_DISEASE	Hodgkin </a:t>
            </a:r>
            <a:r>
              <a:rPr lang="nl-NL" dirty="0" err="1" smtClean="0">
                <a:solidFill>
                  <a:srgbClr val="000000"/>
                </a:solidFill>
                <a:latin typeface="verdana" charset="0"/>
              </a:rPr>
              <a:t>Disease</a:t>
            </a:r>
            <a:r>
              <a:rPr lang="nl-NL" dirty="0">
                <a:solidFill>
                  <a:srgbClr val="000000"/>
                </a:solidFill>
                <a:latin typeface="verdana" charset="0"/>
              </a:rPr>
              <a:t>	</a:t>
            </a:r>
            <a:r>
              <a:rPr lang="nl-NL" dirty="0" smtClean="0">
                <a:solidFill>
                  <a:srgbClr val="000000"/>
                </a:solidFill>
                <a:latin typeface="verdana" charset="0"/>
              </a:rPr>
              <a:t>	</a:t>
            </a:r>
            <a:r>
              <a:rPr lang="nl-NL" u="sng" dirty="0" smtClean="0">
                <a:solidFill>
                  <a:srgbClr val="000000"/>
                </a:solidFill>
                <a:latin typeface="verdana" charset="0"/>
                <a:hlinkClick r:id="rId14"/>
              </a:rPr>
              <a:t>5</a:t>
            </a:r>
            <a:r>
              <a:rPr lang="nl-NL" u="sng" dirty="0">
                <a:solidFill>
                  <a:srgbClr val="000000"/>
                </a:solidFill>
                <a:latin typeface="verdana" charset="0"/>
                <a:hlinkClick r:id="rId14"/>
              </a:rPr>
              <a:t>	3.5	2.3E-2	9.5E-1	</a:t>
            </a:r>
          </a:p>
          <a:p>
            <a:r>
              <a:rPr lang="nl-NL" dirty="0">
                <a:solidFill>
                  <a:srgbClr val="000000"/>
                </a:solidFill>
                <a:latin typeface="verdana" charset="0"/>
              </a:rPr>
              <a:t>	GAD_DISEASE	</a:t>
            </a:r>
            <a:r>
              <a:rPr lang="nl-NL" dirty="0" err="1">
                <a:solidFill>
                  <a:srgbClr val="000000"/>
                </a:solidFill>
                <a:latin typeface="verdana" charset="0"/>
              </a:rPr>
              <a:t>Joubert</a:t>
            </a:r>
            <a:r>
              <a:rPr lang="nl-NL" dirty="0">
                <a:solidFill>
                  <a:srgbClr val="000000"/>
                </a:solidFill>
                <a:latin typeface="verdana" charset="0"/>
              </a:rPr>
              <a:t> </a:t>
            </a:r>
            <a:r>
              <a:rPr lang="nl-NL" dirty="0" err="1" smtClean="0">
                <a:solidFill>
                  <a:srgbClr val="000000"/>
                </a:solidFill>
                <a:latin typeface="verdana" charset="0"/>
              </a:rPr>
              <a:t>sdr</a:t>
            </a:r>
            <a:r>
              <a:rPr lang="nl-NL" dirty="0" smtClean="0">
                <a:solidFill>
                  <a:srgbClr val="000000"/>
                </a:solidFill>
                <a:latin typeface="verdana" charset="0"/>
              </a:rPr>
              <a:t> </a:t>
            </a:r>
            <a:r>
              <a:rPr lang="nl-NL" dirty="0" err="1">
                <a:solidFill>
                  <a:srgbClr val="000000"/>
                </a:solidFill>
                <a:latin typeface="verdana" charset="0"/>
              </a:rPr>
              <a:t>nephronophthisis</a:t>
            </a:r>
            <a:r>
              <a:rPr lang="nl-NL" dirty="0">
                <a:solidFill>
                  <a:srgbClr val="000000"/>
                </a:solidFill>
                <a:latin typeface="verdana" charset="0"/>
              </a:rPr>
              <a:t>	</a:t>
            </a:r>
            <a:r>
              <a:rPr lang="nl-NL" u="sng" dirty="0" smtClean="0">
                <a:solidFill>
                  <a:srgbClr val="000000"/>
                </a:solidFill>
                <a:latin typeface="verdana" charset="0"/>
                <a:hlinkClick r:id="rId15"/>
              </a:rPr>
              <a:t>2</a:t>
            </a:r>
            <a:r>
              <a:rPr lang="nl-NL" u="sng" dirty="0">
                <a:solidFill>
                  <a:srgbClr val="000000"/>
                </a:solidFill>
                <a:latin typeface="verdana" charset="0"/>
                <a:hlinkClick r:id="rId15"/>
              </a:rPr>
              <a:t>	1.4	2.4E-2	9.3E-1	</a:t>
            </a:r>
          </a:p>
          <a:p>
            <a:r>
              <a:rPr lang="nl-NL" dirty="0">
                <a:solidFill>
                  <a:srgbClr val="000000"/>
                </a:solidFill>
                <a:latin typeface="verdana" charset="0"/>
              </a:rPr>
              <a:t>	GAD_DISEASE	</a:t>
            </a:r>
            <a:r>
              <a:rPr lang="nl-NL" dirty="0" err="1">
                <a:solidFill>
                  <a:srgbClr val="000000"/>
                </a:solidFill>
                <a:latin typeface="verdana" charset="0"/>
              </a:rPr>
              <a:t>Myocardial</a:t>
            </a:r>
            <a:r>
              <a:rPr lang="nl-NL" dirty="0">
                <a:solidFill>
                  <a:srgbClr val="000000"/>
                </a:solidFill>
                <a:latin typeface="verdana" charset="0"/>
              </a:rPr>
              <a:t> </a:t>
            </a:r>
            <a:r>
              <a:rPr lang="nl-NL" dirty="0" err="1">
                <a:solidFill>
                  <a:srgbClr val="000000"/>
                </a:solidFill>
                <a:latin typeface="verdana" charset="0"/>
              </a:rPr>
              <a:t>Infarction</a:t>
            </a:r>
            <a:r>
              <a:rPr lang="nl-NL" dirty="0">
                <a:solidFill>
                  <a:srgbClr val="000000"/>
                </a:solidFill>
                <a:latin typeface="verdana" charset="0"/>
              </a:rPr>
              <a:t>	</a:t>
            </a:r>
            <a:r>
              <a:rPr lang="nl-NL" dirty="0" smtClean="0">
                <a:solidFill>
                  <a:srgbClr val="000000"/>
                </a:solidFill>
                <a:latin typeface="verdana" charset="0"/>
              </a:rPr>
              <a:t>	</a:t>
            </a:r>
            <a:r>
              <a:rPr lang="nl-NL" u="sng" dirty="0" smtClean="0">
                <a:solidFill>
                  <a:srgbClr val="000000"/>
                </a:solidFill>
                <a:latin typeface="verdana" charset="0"/>
                <a:hlinkClick r:id="rId16"/>
              </a:rPr>
              <a:t>10</a:t>
            </a:r>
            <a:r>
              <a:rPr lang="nl-NL" u="sng" dirty="0">
                <a:solidFill>
                  <a:srgbClr val="000000"/>
                </a:solidFill>
                <a:latin typeface="verdana" charset="0"/>
                <a:hlinkClick r:id="rId16"/>
              </a:rPr>
              <a:t>	7.1	3.0E-2	9.5E-1	</a:t>
            </a:r>
          </a:p>
          <a:p>
            <a:r>
              <a:rPr lang="nl-NL" dirty="0">
                <a:solidFill>
                  <a:srgbClr val="000000"/>
                </a:solidFill>
                <a:latin typeface="verdana" charset="0"/>
              </a:rPr>
              <a:t>	GAD_DISEASE	Parkinson </a:t>
            </a:r>
            <a:r>
              <a:rPr lang="nl-NL" dirty="0" err="1">
                <a:solidFill>
                  <a:srgbClr val="000000"/>
                </a:solidFill>
                <a:latin typeface="verdana" charset="0"/>
              </a:rPr>
              <a:t>Disease</a:t>
            </a:r>
            <a:r>
              <a:rPr lang="nl-NL" dirty="0">
                <a:solidFill>
                  <a:srgbClr val="000000"/>
                </a:solidFill>
                <a:latin typeface="verdana" charset="0"/>
              </a:rPr>
              <a:t>	</a:t>
            </a:r>
            <a:r>
              <a:rPr lang="nl-NL" dirty="0" smtClean="0">
                <a:solidFill>
                  <a:srgbClr val="000000"/>
                </a:solidFill>
                <a:latin typeface="verdana" charset="0"/>
              </a:rPr>
              <a:t>	</a:t>
            </a:r>
            <a:r>
              <a:rPr lang="nl-NL" u="sng" dirty="0" smtClean="0">
                <a:solidFill>
                  <a:srgbClr val="000000"/>
                </a:solidFill>
                <a:latin typeface="verdana" charset="0"/>
                <a:hlinkClick r:id="rId17"/>
              </a:rPr>
              <a:t>6</a:t>
            </a:r>
            <a:r>
              <a:rPr lang="nl-NL" u="sng" dirty="0">
                <a:solidFill>
                  <a:srgbClr val="000000"/>
                </a:solidFill>
                <a:latin typeface="verdana" charset="0"/>
                <a:hlinkClick r:id="rId17"/>
              </a:rPr>
              <a:t>	4.3	3.0E-2	9.3E-1	</a:t>
            </a:r>
          </a:p>
          <a:p>
            <a:r>
              <a:rPr lang="nl-NL" dirty="0">
                <a:solidFill>
                  <a:srgbClr val="000000"/>
                </a:solidFill>
                <a:latin typeface="verdana" charset="0"/>
              </a:rPr>
              <a:t>	GAD_DISEASE	</a:t>
            </a:r>
            <a:r>
              <a:rPr lang="nl-NL" dirty="0" err="1">
                <a:solidFill>
                  <a:srgbClr val="000000"/>
                </a:solidFill>
                <a:latin typeface="verdana" charset="0"/>
              </a:rPr>
              <a:t>aspergillosis</a:t>
            </a:r>
            <a:r>
              <a:rPr lang="nl-NL" dirty="0">
                <a:solidFill>
                  <a:srgbClr val="000000"/>
                </a:solidFill>
                <a:latin typeface="verdana" charset="0"/>
              </a:rPr>
              <a:t>	</a:t>
            </a:r>
            <a:r>
              <a:rPr lang="nl-NL" b="1" u="sng" dirty="0" smtClean="0">
                <a:solidFill>
                  <a:srgbClr val="000087"/>
                </a:solidFill>
                <a:latin typeface="Verdana-Bold" charset="0"/>
                <a:hlinkClick r:id="rId18"/>
              </a:rPr>
              <a:t>		</a:t>
            </a:r>
            <a:r>
              <a:rPr lang="nl-NL" u="sng" dirty="0" smtClean="0">
                <a:solidFill>
                  <a:srgbClr val="000000"/>
                </a:solidFill>
                <a:latin typeface="verdana" charset="0"/>
                <a:hlinkClick r:id="rId18"/>
              </a:rPr>
              <a:t>2</a:t>
            </a:r>
            <a:r>
              <a:rPr lang="nl-NL" u="sng" dirty="0">
                <a:solidFill>
                  <a:srgbClr val="000000"/>
                </a:solidFill>
                <a:latin typeface="verdana" charset="0"/>
                <a:hlinkClick r:id="rId18"/>
              </a:rPr>
              <a:t>	1.4	3.2E-2	9.2E-1	</a:t>
            </a:r>
          </a:p>
          <a:p>
            <a:r>
              <a:rPr lang="nl-NL" dirty="0">
                <a:solidFill>
                  <a:srgbClr val="000000"/>
                </a:solidFill>
                <a:latin typeface="verdana" charset="0"/>
              </a:rPr>
              <a:t>	GAD_DISEASE	Candidiasis, </a:t>
            </a:r>
            <a:r>
              <a:rPr lang="nl-NL" dirty="0" err="1" smtClean="0">
                <a:solidFill>
                  <a:srgbClr val="000000"/>
                </a:solidFill>
                <a:latin typeface="verdana" charset="0"/>
              </a:rPr>
              <a:t>Oral|HIV</a:t>
            </a:r>
            <a:r>
              <a:rPr lang="nl-NL" dirty="0" smtClean="0">
                <a:solidFill>
                  <a:srgbClr val="000000"/>
                </a:solidFill>
                <a:latin typeface="verdana" charset="0"/>
              </a:rPr>
              <a:t>|		</a:t>
            </a:r>
            <a:r>
              <a:rPr lang="nl-NL" u="sng" dirty="0" smtClean="0">
                <a:solidFill>
                  <a:srgbClr val="000000"/>
                </a:solidFill>
                <a:latin typeface="verdana" charset="0"/>
                <a:hlinkClick r:id="rId19"/>
              </a:rPr>
              <a:t>2</a:t>
            </a:r>
            <a:r>
              <a:rPr lang="nl-NL" u="sng" dirty="0">
                <a:solidFill>
                  <a:srgbClr val="000000"/>
                </a:solidFill>
                <a:latin typeface="verdana" charset="0"/>
                <a:hlinkClick r:id="rId19"/>
              </a:rPr>
              <a:t>	1.4	4.0E-2	9.4E-1	</a:t>
            </a:r>
          </a:p>
          <a:p>
            <a:r>
              <a:rPr lang="nl-NL" dirty="0">
                <a:solidFill>
                  <a:srgbClr val="000000"/>
                </a:solidFill>
                <a:latin typeface="verdana" charset="0"/>
              </a:rPr>
              <a:t>	GAD_DISEASE	Body Fat Distribution	</a:t>
            </a:r>
            <a:r>
              <a:rPr lang="nl-NL" b="1" u="sng" dirty="0" smtClean="0">
                <a:solidFill>
                  <a:srgbClr val="000087"/>
                </a:solidFill>
                <a:latin typeface="Verdana-Bold" charset="0"/>
                <a:hlinkClick r:id="rId20"/>
              </a:rPr>
              <a:t>	</a:t>
            </a:r>
            <a:r>
              <a:rPr lang="nl-NL" u="sng" dirty="0" smtClean="0">
                <a:solidFill>
                  <a:srgbClr val="000000"/>
                </a:solidFill>
                <a:latin typeface="verdana" charset="0"/>
                <a:hlinkClick r:id="rId20"/>
              </a:rPr>
              <a:t>4</a:t>
            </a:r>
            <a:r>
              <a:rPr lang="nl-NL" u="sng" dirty="0">
                <a:solidFill>
                  <a:srgbClr val="000000"/>
                </a:solidFill>
                <a:latin typeface="verdana" charset="0"/>
                <a:hlinkClick r:id="rId20"/>
              </a:rPr>
              <a:t>	2.8	5.1E-2	9.7E-1	</a:t>
            </a:r>
          </a:p>
          <a:p>
            <a:r>
              <a:rPr lang="nl-NL" dirty="0">
                <a:solidFill>
                  <a:srgbClr val="000000"/>
                </a:solidFill>
                <a:latin typeface="verdana" charset="0"/>
              </a:rPr>
              <a:t>	GAD_DISEASE	</a:t>
            </a:r>
            <a:r>
              <a:rPr lang="nl-NL" dirty="0" err="1">
                <a:solidFill>
                  <a:srgbClr val="000000"/>
                </a:solidFill>
                <a:latin typeface="verdana" charset="0"/>
              </a:rPr>
              <a:t>Chronic</a:t>
            </a:r>
            <a:r>
              <a:rPr lang="nl-NL" dirty="0">
                <a:solidFill>
                  <a:srgbClr val="000000"/>
                </a:solidFill>
                <a:latin typeface="verdana" charset="0"/>
              </a:rPr>
              <a:t> </a:t>
            </a:r>
            <a:r>
              <a:rPr lang="nl-NL" dirty="0" err="1">
                <a:solidFill>
                  <a:srgbClr val="000000"/>
                </a:solidFill>
                <a:latin typeface="verdana" charset="0"/>
              </a:rPr>
              <a:t>renal</a:t>
            </a:r>
            <a:r>
              <a:rPr lang="nl-NL" dirty="0">
                <a:solidFill>
                  <a:srgbClr val="000000"/>
                </a:solidFill>
                <a:latin typeface="verdana" charset="0"/>
              </a:rPr>
              <a:t> </a:t>
            </a:r>
            <a:r>
              <a:rPr lang="nl-NL" dirty="0" smtClean="0">
                <a:solidFill>
                  <a:srgbClr val="000000"/>
                </a:solidFill>
                <a:latin typeface="verdana" charset="0"/>
              </a:rPr>
              <a:t>failure</a:t>
            </a:r>
            <a:r>
              <a:rPr lang="nl-NL" dirty="0">
                <a:solidFill>
                  <a:srgbClr val="000000"/>
                </a:solidFill>
                <a:latin typeface="verdana" charset="0"/>
              </a:rPr>
              <a:t>	</a:t>
            </a:r>
            <a:r>
              <a:rPr lang="nl-NL" b="1" u="sng" dirty="0" smtClean="0">
                <a:solidFill>
                  <a:srgbClr val="000087"/>
                </a:solidFill>
                <a:latin typeface="Verdana-Bold" charset="0"/>
                <a:hlinkClick r:id="rId21"/>
              </a:rPr>
              <a:t>	</a:t>
            </a:r>
            <a:r>
              <a:rPr lang="nl-NL" u="sng" dirty="0" smtClean="0">
                <a:solidFill>
                  <a:srgbClr val="000000"/>
                </a:solidFill>
                <a:latin typeface="verdana" charset="0"/>
                <a:hlinkClick r:id="rId21"/>
              </a:rPr>
              <a:t>13</a:t>
            </a:r>
            <a:r>
              <a:rPr lang="nl-NL" u="sng" dirty="0">
                <a:solidFill>
                  <a:srgbClr val="000000"/>
                </a:solidFill>
                <a:latin typeface="verdana" charset="0"/>
                <a:hlinkClick r:id="rId21"/>
              </a:rPr>
              <a:t>	9.2	6.2E-2	9.8E-1	</a:t>
            </a:r>
            <a:r>
              <a:rPr lang="nl-NL" dirty="0">
                <a:solidFill>
                  <a:srgbClr val="000000"/>
                </a:solidFill>
                <a:latin typeface="verdana" charset="0"/>
              </a:rPr>
              <a:t>	</a:t>
            </a:r>
            <a:endParaRPr lang="nl-NL" dirty="0" smtClean="0">
              <a:solidFill>
                <a:srgbClr val="000000"/>
              </a:solidFill>
              <a:latin typeface="verdana" charset="0"/>
            </a:endParaRPr>
          </a:p>
          <a:p>
            <a:r>
              <a:rPr lang="nl-NL" dirty="0">
                <a:solidFill>
                  <a:srgbClr val="000000"/>
                </a:solidFill>
                <a:latin typeface="verdana" charset="0"/>
              </a:rPr>
              <a:t>	</a:t>
            </a:r>
            <a:r>
              <a:rPr lang="nl-NL" dirty="0" smtClean="0">
                <a:solidFill>
                  <a:srgbClr val="000000"/>
                </a:solidFill>
                <a:latin typeface="verdana" charset="0"/>
              </a:rPr>
              <a:t>GAD_DISEASE</a:t>
            </a:r>
            <a:r>
              <a:rPr lang="nl-NL" dirty="0">
                <a:solidFill>
                  <a:srgbClr val="000000"/>
                </a:solidFill>
                <a:latin typeface="verdana" charset="0"/>
              </a:rPr>
              <a:t>	</a:t>
            </a:r>
            <a:r>
              <a:rPr lang="nl-NL" dirty="0" err="1">
                <a:solidFill>
                  <a:srgbClr val="000000"/>
                </a:solidFill>
                <a:latin typeface="verdana" charset="0"/>
              </a:rPr>
              <a:t>Triglycerides</a:t>
            </a:r>
            <a:r>
              <a:rPr lang="nl-NL" dirty="0">
                <a:solidFill>
                  <a:srgbClr val="000000"/>
                </a:solidFill>
                <a:latin typeface="verdana" charset="0"/>
              </a:rPr>
              <a:t>	</a:t>
            </a:r>
            <a:r>
              <a:rPr lang="nl-NL" dirty="0" smtClean="0">
                <a:solidFill>
                  <a:srgbClr val="000000"/>
                </a:solidFill>
                <a:latin typeface="verdana" charset="0"/>
              </a:rPr>
              <a:t>		</a:t>
            </a:r>
            <a:r>
              <a:rPr lang="nl-NL" u="sng" dirty="0" smtClean="0">
                <a:solidFill>
                  <a:srgbClr val="000000"/>
                </a:solidFill>
                <a:latin typeface="verdana" charset="0"/>
                <a:hlinkClick r:id="rId22"/>
              </a:rPr>
              <a:t>8</a:t>
            </a:r>
            <a:r>
              <a:rPr lang="nl-NL" u="sng" dirty="0">
                <a:solidFill>
                  <a:srgbClr val="000000"/>
                </a:solidFill>
                <a:latin typeface="verdana" charset="0"/>
                <a:hlinkClick r:id="rId22"/>
              </a:rPr>
              <a:t>	5.7	6.4E-2	9.7E-1	</a:t>
            </a:r>
          </a:p>
          <a:p>
            <a:r>
              <a:rPr lang="nl-NL" dirty="0">
                <a:solidFill>
                  <a:srgbClr val="000000"/>
                </a:solidFill>
                <a:latin typeface="verdana" charset="0"/>
              </a:rPr>
              <a:t>	GAD_DISEASE	</a:t>
            </a:r>
            <a:r>
              <a:rPr lang="nl-NL" dirty="0" err="1">
                <a:solidFill>
                  <a:srgbClr val="000000"/>
                </a:solidFill>
                <a:latin typeface="verdana" charset="0"/>
              </a:rPr>
              <a:t>esophageal</a:t>
            </a:r>
            <a:r>
              <a:rPr lang="nl-NL" dirty="0">
                <a:solidFill>
                  <a:srgbClr val="000000"/>
                </a:solidFill>
                <a:latin typeface="verdana" charset="0"/>
              </a:rPr>
              <a:t> adenocarcinoma	</a:t>
            </a:r>
            <a:r>
              <a:rPr lang="nl-NL" u="sng" dirty="0" smtClean="0">
                <a:solidFill>
                  <a:srgbClr val="000000"/>
                </a:solidFill>
                <a:latin typeface="verdana" charset="0"/>
                <a:hlinkClick r:id="rId23"/>
              </a:rPr>
              <a:t>7</a:t>
            </a:r>
            <a:r>
              <a:rPr lang="nl-NL" u="sng" dirty="0">
                <a:solidFill>
                  <a:srgbClr val="000000"/>
                </a:solidFill>
                <a:latin typeface="verdana" charset="0"/>
                <a:hlinkClick r:id="rId23"/>
              </a:rPr>
              <a:t>	5.0	6.5E-2	9.6E-1	</a:t>
            </a:r>
          </a:p>
          <a:p>
            <a:r>
              <a:rPr lang="nl-NL" dirty="0">
                <a:solidFill>
                  <a:srgbClr val="000000"/>
                </a:solidFill>
                <a:latin typeface="verdana" charset="0"/>
              </a:rPr>
              <a:t>	GAD_DISEASE	</a:t>
            </a:r>
            <a:r>
              <a:rPr lang="nl-NL" dirty="0" err="1">
                <a:solidFill>
                  <a:srgbClr val="000000"/>
                </a:solidFill>
                <a:latin typeface="verdana" charset="0"/>
              </a:rPr>
              <a:t>Pancreatic</a:t>
            </a:r>
            <a:r>
              <a:rPr lang="nl-NL" dirty="0">
                <a:solidFill>
                  <a:srgbClr val="000000"/>
                </a:solidFill>
                <a:latin typeface="verdana" charset="0"/>
              </a:rPr>
              <a:t> </a:t>
            </a:r>
            <a:r>
              <a:rPr lang="nl-NL" dirty="0" err="1">
                <a:solidFill>
                  <a:srgbClr val="000000"/>
                </a:solidFill>
                <a:latin typeface="verdana" charset="0"/>
              </a:rPr>
              <a:t>Neoplasms</a:t>
            </a:r>
            <a:r>
              <a:rPr lang="nl-NL" dirty="0">
                <a:solidFill>
                  <a:srgbClr val="000000"/>
                </a:solidFill>
                <a:latin typeface="verdana" charset="0"/>
              </a:rPr>
              <a:t>	</a:t>
            </a:r>
            <a:r>
              <a:rPr lang="nl-NL" dirty="0" smtClean="0">
                <a:solidFill>
                  <a:srgbClr val="000000"/>
                </a:solidFill>
                <a:latin typeface="verdana" charset="0"/>
              </a:rPr>
              <a:t>	</a:t>
            </a:r>
            <a:r>
              <a:rPr lang="nl-NL" u="sng" dirty="0" smtClean="0">
                <a:solidFill>
                  <a:srgbClr val="000000"/>
                </a:solidFill>
                <a:latin typeface="verdana" charset="0"/>
                <a:hlinkClick r:id="rId24"/>
              </a:rPr>
              <a:t>5</a:t>
            </a:r>
            <a:r>
              <a:rPr lang="nl-NL" u="sng" dirty="0">
                <a:solidFill>
                  <a:srgbClr val="000000"/>
                </a:solidFill>
                <a:latin typeface="verdana" charset="0"/>
                <a:hlinkClick r:id="rId24"/>
              </a:rPr>
              <a:t>	3.5	6.7E-2	9.6E-1	</a:t>
            </a:r>
          </a:p>
          <a:p>
            <a:r>
              <a:rPr lang="nl-NL" dirty="0">
                <a:solidFill>
                  <a:srgbClr val="000000"/>
                </a:solidFill>
                <a:latin typeface="verdana" charset="0"/>
              </a:rPr>
              <a:t>	GAD_DISEASE	</a:t>
            </a:r>
            <a:r>
              <a:rPr lang="nl-NL" dirty="0" err="1" smtClean="0">
                <a:solidFill>
                  <a:srgbClr val="000000"/>
                </a:solidFill>
                <a:latin typeface="verdana" charset="0"/>
              </a:rPr>
              <a:t>Lymphocytosis</a:t>
            </a:r>
            <a:r>
              <a:rPr lang="nl-NL" dirty="0">
                <a:solidFill>
                  <a:srgbClr val="000000"/>
                </a:solidFill>
                <a:latin typeface="verdana" charset="0"/>
              </a:rPr>
              <a:t>	</a:t>
            </a:r>
            <a:r>
              <a:rPr lang="nl-NL" dirty="0" smtClean="0">
                <a:solidFill>
                  <a:srgbClr val="000000"/>
                </a:solidFill>
                <a:latin typeface="verdana" charset="0"/>
              </a:rPr>
              <a:t>		</a:t>
            </a:r>
            <a:r>
              <a:rPr lang="nl-NL" u="sng" dirty="0" smtClean="0">
                <a:solidFill>
                  <a:srgbClr val="000000"/>
                </a:solidFill>
                <a:latin typeface="verdana" charset="0"/>
                <a:hlinkClick r:id="rId25"/>
              </a:rPr>
              <a:t>2</a:t>
            </a:r>
            <a:r>
              <a:rPr lang="nl-NL" u="sng" dirty="0">
                <a:solidFill>
                  <a:srgbClr val="000000"/>
                </a:solidFill>
                <a:latin typeface="verdana" charset="0"/>
                <a:hlinkClick r:id="rId25"/>
              </a:rPr>
              <a:t>	1.4	7.1E-2	9.6E-1	</a:t>
            </a:r>
          </a:p>
          <a:p>
            <a:r>
              <a:rPr lang="nl-NL" dirty="0">
                <a:solidFill>
                  <a:srgbClr val="000000"/>
                </a:solidFill>
                <a:latin typeface="verdana" charset="0"/>
              </a:rPr>
              <a:t>	GAD_DISEASE	</a:t>
            </a:r>
            <a:r>
              <a:rPr lang="nl-NL" dirty="0" err="1">
                <a:solidFill>
                  <a:srgbClr val="000000"/>
                </a:solidFill>
                <a:latin typeface="verdana" charset="0"/>
              </a:rPr>
              <a:t>myocardial</a:t>
            </a:r>
            <a:r>
              <a:rPr lang="nl-NL" dirty="0">
                <a:solidFill>
                  <a:srgbClr val="000000"/>
                </a:solidFill>
                <a:latin typeface="verdana" charset="0"/>
              </a:rPr>
              <a:t> infarct	</a:t>
            </a:r>
            <a:r>
              <a:rPr lang="nl-NL" dirty="0" smtClean="0">
                <a:solidFill>
                  <a:srgbClr val="000000"/>
                </a:solidFill>
                <a:latin typeface="verdana" charset="0"/>
              </a:rPr>
              <a:t>	</a:t>
            </a:r>
            <a:r>
              <a:rPr lang="nl-NL" u="sng" dirty="0" smtClean="0">
                <a:solidFill>
                  <a:srgbClr val="000000"/>
                </a:solidFill>
                <a:latin typeface="verdana" charset="0"/>
                <a:hlinkClick r:id="rId26"/>
              </a:rPr>
              <a:t>4</a:t>
            </a:r>
            <a:r>
              <a:rPr lang="nl-NL" u="sng" dirty="0">
                <a:solidFill>
                  <a:srgbClr val="000000"/>
                </a:solidFill>
                <a:latin typeface="verdana" charset="0"/>
                <a:hlinkClick r:id="rId26"/>
              </a:rPr>
              <a:t>	2.8	7.5E-2	9.6E-1	</a:t>
            </a:r>
            <a:r>
              <a:rPr lang="pt-BR" dirty="0">
                <a:solidFill>
                  <a:srgbClr val="000000"/>
                </a:solidFill>
                <a:latin typeface="verdana" charset="0"/>
              </a:rPr>
              <a:t>	</a:t>
            </a:r>
          </a:p>
          <a:p>
            <a:r>
              <a:rPr lang="pt-BR" dirty="0" smtClean="0">
                <a:solidFill>
                  <a:srgbClr val="000000"/>
                </a:solidFill>
                <a:latin typeface="verdana" charset="0"/>
              </a:rPr>
              <a:t>	GAD_DISEASE</a:t>
            </a:r>
            <a:r>
              <a:rPr lang="pt-BR" dirty="0">
                <a:solidFill>
                  <a:srgbClr val="000000"/>
                </a:solidFill>
                <a:latin typeface="verdana" charset="0"/>
              </a:rPr>
              <a:t>	</a:t>
            </a:r>
            <a:r>
              <a:rPr lang="pt-BR" dirty="0" err="1">
                <a:solidFill>
                  <a:srgbClr val="000000"/>
                </a:solidFill>
                <a:latin typeface="verdana" charset="0"/>
              </a:rPr>
              <a:t>Blood</a:t>
            </a:r>
            <a:r>
              <a:rPr lang="pt-BR" dirty="0">
                <a:solidFill>
                  <a:srgbClr val="000000"/>
                </a:solidFill>
                <a:latin typeface="verdana" charset="0"/>
              </a:rPr>
              <a:t> </a:t>
            </a:r>
            <a:r>
              <a:rPr lang="pt-BR" dirty="0" err="1" smtClean="0">
                <a:solidFill>
                  <a:srgbClr val="000000"/>
                </a:solidFill>
                <a:latin typeface="verdana" charset="0"/>
              </a:rPr>
              <a:t>Pressure</a:t>
            </a:r>
            <a:r>
              <a:rPr lang="pt-BR" dirty="0" smtClean="0">
                <a:solidFill>
                  <a:srgbClr val="000000"/>
                </a:solidFill>
                <a:latin typeface="verdana" charset="0"/>
              </a:rPr>
              <a:t>			</a:t>
            </a:r>
            <a:r>
              <a:rPr lang="pt-BR" u="sng" dirty="0" smtClean="0">
                <a:solidFill>
                  <a:srgbClr val="000000"/>
                </a:solidFill>
                <a:latin typeface="verdana" charset="0"/>
                <a:hlinkClick r:id="rId27"/>
              </a:rPr>
              <a:t>8</a:t>
            </a:r>
            <a:r>
              <a:rPr lang="pt-BR" u="sng" dirty="0">
                <a:solidFill>
                  <a:srgbClr val="000000"/>
                </a:solidFill>
                <a:latin typeface="verdana" charset="0"/>
                <a:hlinkClick r:id="rId27"/>
              </a:rPr>
              <a:t>	5.7	8.1E-2	9.6E-1	</a:t>
            </a:r>
          </a:p>
          <a:p>
            <a:r>
              <a:rPr lang="de-DE" dirty="0">
                <a:solidFill>
                  <a:srgbClr val="000000"/>
                </a:solidFill>
                <a:latin typeface="verdana" charset="0"/>
              </a:rPr>
              <a:t>		</a:t>
            </a:r>
            <a:endParaRPr lang="en-US" u="sng" dirty="0">
              <a:solidFill>
                <a:srgbClr val="000000"/>
              </a:solidFill>
              <a:latin typeface="verdana" charset="0"/>
              <a:hlinkClick r:id="rId28"/>
            </a:endParaRPr>
          </a:p>
        </p:txBody>
      </p:sp>
    </p:spTree>
    <p:extLst>
      <p:ext uri="{BB962C8B-B14F-4D97-AF65-F5344CB8AC3E}">
        <p14:creationId xmlns:p14="http://schemas.microsoft.com/office/powerpoint/2010/main" val="9066285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3337"/>
            <a:ext cx="11747500" cy="1325563"/>
          </a:xfrm>
        </p:spPr>
        <p:txBody>
          <a:bodyPr>
            <a:normAutofit fontScale="90000"/>
          </a:bodyPr>
          <a:lstStyle/>
          <a:p>
            <a:r>
              <a:rPr lang="en-US" dirty="0" smtClean="0"/>
              <a:t>GH </a:t>
            </a:r>
            <a:r>
              <a:rPr lang="mr-IN" dirty="0" smtClean="0"/>
              <a:t>–</a:t>
            </a:r>
            <a:r>
              <a:rPr lang="en-US" dirty="0" smtClean="0"/>
              <a:t> treatment induced </a:t>
            </a:r>
            <a:r>
              <a:rPr lang="en-US" dirty="0" err="1" smtClean="0"/>
              <a:t>hypomethylation</a:t>
            </a:r>
            <a:r>
              <a:rPr lang="en-US" dirty="0" smtClean="0"/>
              <a:t> n=1261 (Gene ontology enrichment, GREAT)</a:t>
            </a:r>
            <a:endParaRPr lang="en-US" dirty="0"/>
          </a:p>
        </p:txBody>
      </p:sp>
      <p:pic>
        <p:nvPicPr>
          <p:cNvPr id="4" name="Content Placeholder 3"/>
          <p:cNvPicPr>
            <a:picLocks noGrp="1" noChangeAspect="1"/>
          </p:cNvPicPr>
          <p:nvPr>
            <p:ph idx="1"/>
          </p:nvPr>
        </p:nvPicPr>
        <p:blipFill>
          <a:blip r:embed="rId3"/>
          <a:stretch>
            <a:fillRect/>
          </a:stretch>
        </p:blipFill>
        <p:spPr>
          <a:xfrm>
            <a:off x="487770" y="1257300"/>
            <a:ext cx="10690743" cy="5003800"/>
          </a:xfrm>
          <a:prstGeom prst="rect">
            <a:avLst/>
          </a:prstGeom>
        </p:spPr>
      </p:pic>
    </p:spTree>
    <p:extLst>
      <p:ext uri="{BB962C8B-B14F-4D97-AF65-F5344CB8AC3E}">
        <p14:creationId xmlns:p14="http://schemas.microsoft.com/office/powerpoint/2010/main" val="2794449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3525"/>
            <a:ext cx="10883900" cy="1325563"/>
          </a:xfrm>
        </p:spPr>
        <p:txBody>
          <a:bodyPr/>
          <a:lstStyle/>
          <a:p>
            <a:r>
              <a:rPr lang="en-US" dirty="0" err="1" smtClean="0"/>
              <a:t>Ppi</a:t>
            </a:r>
            <a:r>
              <a:rPr lang="en-US" dirty="0" smtClean="0"/>
              <a:t> networks in GH </a:t>
            </a:r>
            <a:r>
              <a:rPr lang="en-US" dirty="0" err="1" smtClean="0"/>
              <a:t>Tx</a:t>
            </a:r>
            <a:r>
              <a:rPr lang="en-US" dirty="0" smtClean="0"/>
              <a:t> </a:t>
            </a:r>
            <a:r>
              <a:rPr lang="en-US" dirty="0" err="1" smtClean="0"/>
              <a:t>hypomethylation</a:t>
            </a:r>
            <a:r>
              <a:rPr lang="en-US" dirty="0" smtClean="0"/>
              <a:t> (</a:t>
            </a:r>
            <a:r>
              <a:rPr lang="en-US" dirty="0" err="1" smtClean="0"/>
              <a:t>Metascape</a:t>
            </a:r>
            <a:r>
              <a:rPr lang="en-US" dirty="0" smtClean="0"/>
              <a:t>) </a:t>
            </a:r>
            <a:endParaRPr lang="en-US" dirty="0"/>
          </a:p>
        </p:txBody>
      </p:sp>
      <p:pic>
        <p:nvPicPr>
          <p:cNvPr id="4" name="Picture 3" descr="Input ID_MCODE_ALL_PPIColorByCluster.png"/>
          <p:cNvPicPr>
            <a:picLocks noChangeAspect="1"/>
          </p:cNvPicPr>
          <p:nvPr/>
        </p:nvPicPr>
        <p:blipFill>
          <a:blip r:embed="rId2"/>
          <a:stretch>
            <a:fillRect/>
          </a:stretch>
        </p:blipFill>
        <p:spPr>
          <a:xfrm>
            <a:off x="6654800" y="1029030"/>
            <a:ext cx="4597401" cy="498468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119742082"/>
              </p:ext>
            </p:extLst>
          </p:nvPr>
        </p:nvGraphicFramePr>
        <p:xfrm>
          <a:off x="546101" y="1695741"/>
          <a:ext cx="5511799" cy="4541520"/>
        </p:xfrm>
        <a:graphic>
          <a:graphicData uri="http://schemas.openxmlformats.org/drawingml/2006/table">
            <a:tbl>
              <a:tblPr firstRow="1" bandRow="1">
                <a:tableStyleId>{69CF1AB2-1976-4502-BF36-3FF5EA218861}</a:tableStyleId>
              </a:tblPr>
              <a:tblGrid>
                <a:gridCol w="939799"/>
                <a:gridCol w="4572000"/>
              </a:tblGrid>
              <a:tr h="465512">
                <a:tc>
                  <a:txBody>
                    <a:bodyPr/>
                    <a:lstStyle/>
                    <a:p>
                      <a:r>
                        <a:rPr sz="1000" b="0" dirty="0"/>
                        <a:t>Input ID_SUB1_MCODE_1</a:t>
                      </a:r>
                    </a:p>
                  </a:txBody>
                  <a:tcPr/>
                </a:tc>
                <a:tc>
                  <a:txBody>
                    <a:bodyPr/>
                    <a:lstStyle/>
                    <a:p>
                      <a:r>
                        <a:rPr sz="1000" b="0" dirty="0"/>
                        <a:t>M17|PID NOTCH PATHWAY|-6.6;R-HSA-186763|Downstream signal transduction|-5.6;GO:0033135|regulation of peptidyl-serine phosphorylation|-5.1</a:t>
                      </a:r>
                    </a:p>
                  </a:txBody>
                  <a:tcPr/>
                </a:tc>
              </a:tr>
              <a:tr h="465512">
                <a:tc>
                  <a:txBody>
                    <a:bodyPr/>
                    <a:lstStyle/>
                    <a:p>
                      <a:r>
                        <a:rPr sz="1000" b="0"/>
                        <a:t>Input ID_SUB1_MCODE_2</a:t>
                      </a:r>
                    </a:p>
                  </a:txBody>
                  <a:tcPr/>
                </a:tc>
                <a:tc>
                  <a:txBody>
                    <a:bodyPr/>
                    <a:lstStyle/>
                    <a:p>
                      <a:r>
                        <a:rPr sz="1000" b="0" dirty="0"/>
                        <a:t>GO:0000184|nuclear-transcribed mRNA catabolic process, nonsense-mediated decay|-11.2;GO:0000956|nuclear-transcribed mRNA catabolic process|-9.5;R-HSA-975957|Nonsense Mediated Decay (NMD) enhanced by the Exon Junction Complex (EJC)|-9.3</a:t>
                      </a:r>
                    </a:p>
                  </a:txBody>
                  <a:tcPr/>
                </a:tc>
              </a:tr>
              <a:tr h="465512">
                <a:tc>
                  <a:txBody>
                    <a:bodyPr/>
                    <a:lstStyle/>
                    <a:p>
                      <a:r>
                        <a:rPr sz="1000" b="0"/>
                        <a:t>Input ID_SUB1_MCODE_3</a:t>
                      </a:r>
                    </a:p>
                  </a:txBody>
                  <a:tcPr/>
                </a:tc>
                <a:tc>
                  <a:txBody>
                    <a:bodyPr/>
                    <a:lstStyle/>
                    <a:p>
                      <a:r>
                        <a:rPr sz="1000" b="0"/>
                        <a:t>GO:0065004|protein-DNA complex assembly|-3.4;GO:0071824|protein-DNA complex subunit organization|-3.2;GO:0071103|DNA conformation change|-3.0</a:t>
                      </a:r>
                    </a:p>
                  </a:txBody>
                  <a:tcPr/>
                </a:tc>
              </a:tr>
              <a:tr h="465512">
                <a:tc>
                  <a:txBody>
                    <a:bodyPr/>
                    <a:lstStyle/>
                    <a:p>
                      <a:r>
                        <a:rPr sz="1000" b="0"/>
                        <a:t>Input ID_SUB1_MCODE_4</a:t>
                      </a:r>
                    </a:p>
                  </a:txBody>
                  <a:tcPr/>
                </a:tc>
                <a:tc>
                  <a:txBody>
                    <a:bodyPr/>
                    <a:lstStyle/>
                    <a:p>
                      <a:r>
                        <a:rPr sz="1000" b="0" dirty="0"/>
                        <a:t>GO:0097711|ciliary basal body-plasma membrane docking|-5.5;R-HSA-5620912|Anchoring of the basal body to the plasma membrane|-5.4;GO:0007098|centrosome cycle|-5.1</a:t>
                      </a:r>
                    </a:p>
                  </a:txBody>
                  <a:tcPr/>
                </a:tc>
              </a:tr>
              <a:tr h="465512">
                <a:tc>
                  <a:txBody>
                    <a:bodyPr/>
                    <a:lstStyle/>
                    <a:p>
                      <a:r>
                        <a:rPr sz="1000" b="0"/>
                        <a:t>Input ID_SUB1_MCODE_5</a:t>
                      </a:r>
                    </a:p>
                  </a:txBody>
                  <a:tcPr/>
                </a:tc>
                <a:tc>
                  <a:txBody>
                    <a:bodyPr/>
                    <a:lstStyle/>
                    <a:p>
                      <a:r>
                        <a:rPr sz="1000" b="0" dirty="0"/>
                        <a:t>R-HSA-72163|mRNA Splicing - Major Pathway|-12.8;R-HSA-72172|mRNA Splicing|-12.6;R-HSA-72203|Processing of Capped Intron-Containing Pre-mRNA|-12.0</a:t>
                      </a:r>
                    </a:p>
                  </a:txBody>
                  <a:tcPr/>
                </a:tc>
              </a:tr>
              <a:tr h="465512">
                <a:tc>
                  <a:txBody>
                    <a:bodyPr/>
                    <a:lstStyle/>
                    <a:p>
                      <a:r>
                        <a:rPr sz="1000" b="0"/>
                        <a:t>Input ID_SUB3_MCODE_6</a:t>
                      </a:r>
                    </a:p>
                  </a:txBody>
                  <a:tcPr/>
                </a:tc>
                <a:tc>
                  <a:txBody>
                    <a:bodyPr/>
                    <a:lstStyle/>
                    <a:p>
                      <a:r>
                        <a:rPr sz="1000" b="0"/>
                        <a:t>R-HSA-418594|G alpha (i) signalling events|-8.9;R-HSA-500792|GPCR ligand binding|-8.6;R-HSA-373076|Class A/1 (Rhodopsin-like receptors)|-6.8</a:t>
                      </a:r>
                    </a:p>
                  </a:txBody>
                  <a:tcPr/>
                </a:tc>
              </a:tr>
              <a:tr h="465512">
                <a:tc>
                  <a:txBody>
                    <a:bodyPr/>
                    <a:lstStyle/>
                    <a:p>
                      <a:r>
                        <a:rPr sz="1000" b="0"/>
                        <a:t>Input ID_SUB2_MCODE_7</a:t>
                      </a:r>
                    </a:p>
                  </a:txBody>
                  <a:tcPr/>
                </a:tc>
                <a:tc>
                  <a:txBody>
                    <a:bodyPr/>
                    <a:lstStyle/>
                    <a:p>
                      <a:r>
                        <a:rPr sz="1000" b="0"/>
                        <a:t>hsa04080|Neuroactive ligand-receptor interaction|-7.8;R-HSA-500792|GPCR ligand binding|-6.9;R-HSA-418555|G alpha (s) signalling events|-6.6</a:t>
                      </a:r>
                    </a:p>
                  </a:txBody>
                  <a:tcPr/>
                </a:tc>
              </a:tr>
              <a:tr h="465520">
                <a:tc>
                  <a:txBody>
                    <a:bodyPr/>
                    <a:lstStyle/>
                    <a:p>
                      <a:r>
                        <a:rPr sz="1000" b="0"/>
                        <a:t>Input ID_SUB1_MCODE_8</a:t>
                      </a:r>
                    </a:p>
                  </a:txBody>
                  <a:tcPr/>
                </a:tc>
                <a:tc>
                  <a:txBody>
                    <a:bodyPr/>
                    <a:lstStyle/>
                    <a:p>
                      <a:r>
                        <a:rPr sz="1000" b="0" dirty="0"/>
                        <a:t>R-HSA-888590|GABA synthesis, release, reuptake and degradation|-9.4;R-HSA-112310|Neurotransmitter release cycle|-8.1;GO:0007269|neurotransmitter secretion|-6.5</a:t>
                      </a:r>
                    </a:p>
                  </a:txBody>
                  <a:tcPr/>
                </a:tc>
              </a:tr>
            </a:tbl>
          </a:graphicData>
        </a:graphic>
      </p:graphicFrame>
    </p:spTree>
    <p:extLst>
      <p:ext uri="{BB962C8B-B14F-4D97-AF65-F5344CB8AC3E}">
        <p14:creationId xmlns:p14="http://schemas.microsoft.com/office/powerpoint/2010/main" val="1646761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Developmental disease genes in GH </a:t>
            </a:r>
            <a:r>
              <a:rPr lang="en-US" dirty="0" err="1" smtClean="0"/>
              <a:t>hypomethylation</a:t>
            </a:r>
            <a:r>
              <a:rPr lang="en-US" dirty="0" smtClean="0"/>
              <a:t> (DAVID)</a:t>
            </a:r>
            <a:endParaRPr lang="en-US" dirty="0"/>
          </a:p>
        </p:txBody>
      </p:sp>
      <p:sp>
        <p:nvSpPr>
          <p:cNvPr id="4" name="TextBox 3"/>
          <p:cNvSpPr txBox="1"/>
          <p:nvPr/>
        </p:nvSpPr>
        <p:spPr>
          <a:xfrm>
            <a:off x="1054100" y="2044700"/>
            <a:ext cx="184731" cy="369332"/>
          </a:xfrm>
          <a:prstGeom prst="rect">
            <a:avLst/>
          </a:prstGeom>
          <a:noFill/>
        </p:spPr>
        <p:txBody>
          <a:bodyPr wrap="none" rtlCol="0">
            <a:spAutoFit/>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3433733"/>
              </p:ext>
            </p:extLst>
          </p:nvPr>
        </p:nvGraphicFramePr>
        <p:xfrm>
          <a:off x="3062288" y="1762125"/>
          <a:ext cx="5878512" cy="4829902"/>
        </p:xfrm>
        <a:graphic>
          <a:graphicData uri="http://schemas.openxmlformats.org/drawingml/2006/table">
            <a:tbl>
              <a:tblPr>
                <a:tableStyleId>{5C22544A-7EE6-4342-B048-85BDC9FD1C3A}</a:tableStyleId>
              </a:tblPr>
              <a:tblGrid>
                <a:gridCol w="1959504"/>
                <a:gridCol w="1959504"/>
                <a:gridCol w="1959504"/>
              </a:tblGrid>
              <a:tr h="197788">
                <a:tc>
                  <a:txBody>
                    <a:bodyPr/>
                    <a:lstStyle/>
                    <a:p>
                      <a:pPr algn="l" fontAlgn="b"/>
                      <a:r>
                        <a:rPr lang="en-US" sz="1400" u="none" strike="noStrike">
                          <a:effectLst/>
                        </a:rPr>
                        <a:t>ATIC</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CENPJ</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MAP2K2</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OGG1</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da-DK" sz="1400" u="none" strike="noStrike">
                          <a:effectLst/>
                        </a:rPr>
                        <a:t>C3orf58</a:t>
                      </a:r>
                      <a:endParaRPr lang="da-DK"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MVB12B</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ALX4</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de-DE" sz="1400" u="none" strike="noStrike">
                          <a:effectLst/>
                        </a:rPr>
                        <a:t>COL11A2</a:t>
                      </a:r>
                      <a:endParaRPr lang="de-DE"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NACA2</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BARX1</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CNTN5</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NPR3</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ELF5</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CRELD1</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NTRK2</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FAM20A</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CRLF1</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NFKB1</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ISL1</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DLL1</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PAX6</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KLF6</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ENG</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PITX2</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mr-IN" sz="1400" u="none" strike="noStrike">
                          <a:effectLst/>
                        </a:rPr>
                        <a:t>NKX2-1</a:t>
                      </a:r>
                      <a:endParaRPr lang="mr-IN" sz="1400" b="0" i="0" u="none" strike="noStrike">
                        <a:solidFill>
                          <a:srgbClr val="000000"/>
                        </a:solidFill>
                        <a:effectLst/>
                        <a:latin typeface="Arial Unicode MS" charset="0"/>
                      </a:endParaRPr>
                    </a:p>
                  </a:txBody>
                  <a:tcPr marL="6181" marR="6181" marT="6181" marB="0" anchor="b"/>
                </a:tc>
                <a:tc>
                  <a:txBody>
                    <a:bodyPr/>
                    <a:lstStyle/>
                    <a:p>
                      <a:pPr algn="l" fontAlgn="b"/>
                      <a:r>
                        <a:rPr lang="is-IS" sz="1400" u="none" strike="noStrike">
                          <a:effectLst/>
                        </a:rPr>
                        <a:t>FAM208A</a:t>
                      </a:r>
                      <a:endParaRPr lang="is-I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KCNJ12</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RYBP</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FSCN1</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RFC2</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RND3</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FGF2</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RYR2</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SATB2</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FRS2</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SORCS2</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SMURF1</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FZD8</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SUGCT</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TBX3</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GAD1</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SVEP1</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TBX4</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HAND2</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TACR1</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WNT2</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HOXD10</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TSHZ3</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ZIC2</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IRF9</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TSPAN2</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ATF3</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JAG2</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TFAP2A</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ADA</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LEF1</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TGFB2</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ALDH1A2</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HLA-B</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TMEM67</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ARNT2</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MME</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VAX1</a:t>
                      </a:r>
                      <a:endParaRPr lang="en-US" sz="1400" b="0" i="0" u="none" strike="noStrike">
                        <a:solidFill>
                          <a:srgbClr val="000000"/>
                        </a:solidFill>
                        <a:effectLst/>
                        <a:latin typeface="Arial Unicode MS" charset="0"/>
                      </a:endParaRPr>
                    </a:p>
                  </a:txBody>
                  <a:tcPr marL="6181" marR="6181" marT="6181" marB="0" anchor="b"/>
                </a:tc>
              </a:tr>
              <a:tr h="197788">
                <a:tc>
                  <a:txBody>
                    <a:bodyPr/>
                    <a:lstStyle/>
                    <a:p>
                      <a:pPr algn="l" fontAlgn="b"/>
                      <a:r>
                        <a:rPr lang="en-US" sz="1400" u="none" strike="noStrike">
                          <a:effectLst/>
                        </a:rPr>
                        <a:t>CRABP2</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en-US" sz="1400" u="none" strike="noStrike">
                          <a:effectLst/>
                        </a:rPr>
                        <a:t>MAPKAP1</a:t>
                      </a:r>
                      <a:endParaRPr lang="en-US" sz="1400" b="0" i="0" u="none" strike="noStrike">
                        <a:solidFill>
                          <a:srgbClr val="000000"/>
                        </a:solidFill>
                        <a:effectLst/>
                        <a:latin typeface="Arial Unicode MS" charset="0"/>
                      </a:endParaRPr>
                    </a:p>
                  </a:txBody>
                  <a:tcPr marL="6181" marR="6181" marT="6181" marB="0" anchor="b"/>
                </a:tc>
                <a:tc>
                  <a:txBody>
                    <a:bodyPr/>
                    <a:lstStyle/>
                    <a:p>
                      <a:pPr algn="l" fontAlgn="b"/>
                      <a:r>
                        <a:rPr lang="de-DE" sz="1400" u="none" strike="noStrike" dirty="0">
                          <a:effectLst/>
                        </a:rPr>
                        <a:t>ZNF212</a:t>
                      </a:r>
                      <a:endParaRPr lang="de-DE" sz="1400" b="0" i="0" u="none" strike="noStrike" dirty="0">
                        <a:solidFill>
                          <a:srgbClr val="000000"/>
                        </a:solidFill>
                        <a:effectLst/>
                        <a:latin typeface="Arial Unicode MS" charset="0"/>
                      </a:endParaRPr>
                    </a:p>
                  </a:txBody>
                  <a:tcPr marL="6181" marR="6181" marT="6181" marB="0" anchor="b"/>
                </a:tc>
              </a:tr>
            </a:tbl>
          </a:graphicData>
        </a:graphic>
      </p:graphicFrame>
    </p:spTree>
    <p:extLst>
      <p:ext uri="{BB962C8B-B14F-4D97-AF65-F5344CB8AC3E}">
        <p14:creationId xmlns:p14="http://schemas.microsoft.com/office/powerpoint/2010/main" val="10148906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M Brand Template">
      <a:dk1>
        <a:sysClr val="windowText" lastClr="000000"/>
      </a:dk1>
      <a:lt1>
        <a:sysClr val="window" lastClr="FFFFFF"/>
      </a:lt1>
      <a:dk2>
        <a:srgbClr val="44546A"/>
      </a:dk2>
      <a:lt2>
        <a:srgbClr val="E7E6E6"/>
      </a:lt2>
      <a:accent1>
        <a:srgbClr val="0063A6"/>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CM Brand Template">
      <a:dk1>
        <a:sysClr val="windowText" lastClr="000000"/>
      </a:dk1>
      <a:lt1>
        <a:sysClr val="window" lastClr="FFFFFF"/>
      </a:lt1>
      <a:dk2>
        <a:srgbClr val="44546A"/>
      </a:dk2>
      <a:lt2>
        <a:srgbClr val="E7E6E6"/>
      </a:lt2>
      <a:accent1>
        <a:srgbClr val="0063A6"/>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CM Brand Template">
      <a:dk1>
        <a:sysClr val="windowText" lastClr="000000"/>
      </a:dk1>
      <a:lt1>
        <a:sysClr val="window" lastClr="FFFFFF"/>
      </a:lt1>
      <a:dk2>
        <a:srgbClr val="44546A"/>
      </a:dk2>
      <a:lt2>
        <a:srgbClr val="E7E6E6"/>
      </a:lt2>
      <a:accent1>
        <a:srgbClr val="0063A6"/>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CM Brand Template">
      <a:dk1>
        <a:sysClr val="windowText" lastClr="000000"/>
      </a:dk1>
      <a:lt1>
        <a:sysClr val="window" lastClr="FFFFFF"/>
      </a:lt1>
      <a:dk2>
        <a:srgbClr val="44546A"/>
      </a:dk2>
      <a:lt2>
        <a:srgbClr val="E7E6E6"/>
      </a:lt2>
      <a:accent1>
        <a:srgbClr val="0063A6"/>
      </a:accent1>
      <a:accent2>
        <a:srgbClr val="AB4398"/>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M Brand Template">
      <a:dk1>
        <a:sysClr val="windowText" lastClr="000000"/>
      </a:dk1>
      <a:lt1>
        <a:sysClr val="window" lastClr="FFFFFF"/>
      </a:lt1>
      <a:dk2>
        <a:srgbClr val="44546A"/>
      </a:dk2>
      <a:lt2>
        <a:srgbClr val="E7E6E6"/>
      </a:lt2>
      <a:accent1>
        <a:srgbClr val="0063A6"/>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CM Brand Template">
      <a:dk1>
        <a:sysClr val="windowText" lastClr="000000"/>
      </a:dk1>
      <a:lt1>
        <a:sysClr val="window" lastClr="FFFFFF"/>
      </a:lt1>
      <a:dk2>
        <a:srgbClr val="44546A"/>
      </a:dk2>
      <a:lt2>
        <a:srgbClr val="E7E6E6"/>
      </a:lt2>
      <a:accent1>
        <a:srgbClr val="0063A6"/>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CM Brand Template">
      <a:dk1>
        <a:sysClr val="windowText" lastClr="000000"/>
      </a:dk1>
      <a:lt1>
        <a:sysClr val="window" lastClr="FFFFFF"/>
      </a:lt1>
      <a:dk2>
        <a:srgbClr val="44546A"/>
      </a:dk2>
      <a:lt2>
        <a:srgbClr val="E7E6E6"/>
      </a:lt2>
      <a:accent1>
        <a:srgbClr val="0063A6"/>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CM Brand Template">
      <a:dk1>
        <a:sysClr val="windowText" lastClr="000000"/>
      </a:dk1>
      <a:lt1>
        <a:sysClr val="window" lastClr="FFFFFF"/>
      </a:lt1>
      <a:dk2>
        <a:srgbClr val="44546A"/>
      </a:dk2>
      <a:lt2>
        <a:srgbClr val="E7E6E6"/>
      </a:lt2>
      <a:accent1>
        <a:srgbClr val="0063A6"/>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CM Brand Template">
      <a:dk1>
        <a:sysClr val="windowText" lastClr="000000"/>
      </a:dk1>
      <a:lt1>
        <a:sysClr val="window" lastClr="FFFFFF"/>
      </a:lt1>
      <a:dk2>
        <a:srgbClr val="44546A"/>
      </a:dk2>
      <a:lt2>
        <a:srgbClr val="E7E6E6"/>
      </a:lt2>
      <a:accent1>
        <a:srgbClr val="0063A6"/>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4_Office Theme">
  <a:themeElements>
    <a:clrScheme name="CM Brand Template">
      <a:dk1>
        <a:sysClr val="windowText" lastClr="000000"/>
      </a:dk1>
      <a:lt1>
        <a:sysClr val="window" lastClr="FFFFFF"/>
      </a:lt1>
      <a:dk2>
        <a:srgbClr val="44546A"/>
      </a:dk2>
      <a:lt2>
        <a:srgbClr val="E7E6E6"/>
      </a:lt2>
      <a:accent1>
        <a:srgbClr val="0063A6"/>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6993</TotalTime>
  <Words>3246</Words>
  <Application>Microsoft Macintosh PowerPoint</Application>
  <PresentationFormat>Widescreen</PresentationFormat>
  <Paragraphs>485</Paragraphs>
  <Slides>34</Slides>
  <Notes>5</Notes>
  <HiddenSlides>0</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34</vt:i4>
      </vt:variant>
    </vt:vector>
  </HeadingPairs>
  <TitlesOfParts>
    <vt:vector size="56" baseType="lpstr">
      <vt:lpstr>Arial Rounded MT Bold</vt:lpstr>
      <vt:lpstr>Arial Unicode MS</vt:lpstr>
      <vt:lpstr>Arial-BoldMT</vt:lpstr>
      <vt:lpstr>Calibri</vt:lpstr>
      <vt:lpstr>Gill Sans</vt:lpstr>
      <vt:lpstr>Mangal</vt:lpstr>
      <vt:lpstr>Symbol</vt:lpstr>
      <vt:lpstr>verdana</vt:lpstr>
      <vt:lpstr>Verdana-Bold</vt:lpstr>
      <vt:lpstr>Arial</vt:lpstr>
      <vt:lpstr>Office Theme</vt:lpstr>
      <vt:lpstr>10_Office Theme</vt:lpstr>
      <vt:lpstr>7_Office Theme</vt:lpstr>
      <vt:lpstr>2_Office Theme</vt:lpstr>
      <vt:lpstr>8_Office Theme</vt:lpstr>
      <vt:lpstr>5_Office Theme</vt:lpstr>
      <vt:lpstr>3_Office Theme</vt:lpstr>
      <vt:lpstr>4_Office Theme</vt:lpstr>
      <vt:lpstr>14_Office Theme</vt:lpstr>
      <vt:lpstr>6_Office Theme</vt:lpstr>
      <vt:lpstr>16_Office Theme</vt:lpstr>
      <vt:lpstr>12_Office Theme</vt:lpstr>
      <vt:lpstr>Trilateral collaboration Nov 2019</vt:lpstr>
      <vt:lpstr>Overview</vt:lpstr>
      <vt:lpstr>Interim approach to GH and T1D data</vt:lpstr>
      <vt:lpstr>T1D t0 vs. t1 hypomethylation</vt:lpstr>
      <vt:lpstr>T1D t0 vs. t1 hypermethylation</vt:lpstr>
      <vt:lpstr>Metabolic disease links in T1D hypermCGs?</vt:lpstr>
      <vt:lpstr>GH – treatment induced hypomethylation n=1261 (Gene ontology enrichment, GREAT)</vt:lpstr>
      <vt:lpstr>Ppi networks in GH Tx hypomethylation (Metascape) </vt:lpstr>
      <vt:lpstr>Developmental disease genes in GH hypomethylation (DAVID)</vt:lpstr>
      <vt:lpstr>GH treatment induced hypermethylation n=1073 (Gene ontology enrichment, GREAT) </vt:lpstr>
      <vt:lpstr>Ppi networks in GH Tx hypermethylation</vt:lpstr>
      <vt:lpstr>Numerous disease genes in GH hypermethylation (DAVID)</vt:lpstr>
      <vt:lpstr> GH and T1D data – next steps</vt:lpstr>
      <vt:lpstr>Collaborative programs</vt:lpstr>
      <vt:lpstr>PowerPoint Presentation</vt:lpstr>
      <vt:lpstr>Characteristics of DMR correlations and Hi-C loops</vt:lpstr>
      <vt:lpstr>Study Design For Infants Entering ER/UC With Upper Respiratory Tract </vt:lpstr>
      <vt:lpstr>PowerPoint Presentation</vt:lpstr>
      <vt:lpstr>Reproducible host methylome response to virus</vt:lpstr>
      <vt:lpstr>Pooled single-cell analyses to identify pathogen specific host response profile to infant sepsis </vt:lpstr>
      <vt:lpstr>PowerPoint Presentation</vt:lpstr>
      <vt:lpstr>Viral response and dynamic enhancers</vt:lpstr>
      <vt:lpstr>Parecho elicits strong Type I IFN response in vivo</vt:lpstr>
      <vt:lpstr>TRIGR/TEDDY study: epigenomic triggers for T1D using pooled scRNA/scATAC</vt:lpstr>
      <vt:lpstr>Shared Pediatric Data Repository</vt:lpstr>
      <vt:lpstr>Can Unsolved Exomes Be Solved</vt:lpstr>
      <vt:lpstr>Why WGBS in Rare Disease</vt:lpstr>
      <vt:lpstr>Types of Methylation D Examined</vt:lpstr>
      <vt:lpstr>Personal epigenetic traits from WGBS</vt:lpstr>
      <vt:lpstr>Leverage functional data to define candidates for “negative genomes”</vt:lpstr>
      <vt:lpstr>Personal epivariants show strongest enrichment to local rare SNVs</vt:lpstr>
      <vt:lpstr>Meta-analyses of mQTLs for GWAS</vt:lpstr>
      <vt:lpstr>Colocalisation pipeline, current WB mQTLs</vt:lpstr>
      <vt:lpstr>Colocalisation pipeline, CD4 mQTLs</vt:lpstr>
    </vt:vector>
  </TitlesOfParts>
  <Company>CMH</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Holland, Gerald, J</dc:creator>
  <cp:lastModifiedBy>Tomi Markku Pastinen, Dr</cp:lastModifiedBy>
  <cp:revision>240</cp:revision>
  <dcterms:created xsi:type="dcterms:W3CDTF">2018-11-27T16:30:59Z</dcterms:created>
  <dcterms:modified xsi:type="dcterms:W3CDTF">2019-11-29T12:01:18Z</dcterms:modified>
</cp:coreProperties>
</file>